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6" r:id="rId2"/>
    <p:sldId id="259" r:id="rId3"/>
    <p:sldId id="258" r:id="rId4"/>
    <p:sldId id="260" r:id="rId5"/>
    <p:sldId id="262" r:id="rId6"/>
    <p:sldId id="263" r:id="rId7"/>
    <p:sldId id="265" r:id="rId8"/>
    <p:sldId id="266" r:id="rId9"/>
    <p:sldId id="267" r:id="rId10"/>
    <p:sldId id="268" r:id="rId11"/>
    <p:sldId id="269" r:id="rId12"/>
    <p:sldId id="270" r:id="rId13"/>
    <p:sldId id="271" r:id="rId14"/>
    <p:sldId id="272" r:id="rId15"/>
    <p:sldId id="273" r:id="rId16"/>
    <p:sldId id="274" r:id="rId17"/>
    <p:sldId id="277" r:id="rId18"/>
    <p:sldId id="275" r:id="rId19"/>
    <p:sldId id="278" r:id="rId20"/>
    <p:sldId id="276" r:id="rId21"/>
    <p:sldId id="26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C239"/>
    <a:srgbClr val="F5D687"/>
    <a:srgbClr val="F7D9A3"/>
    <a:srgbClr val="FBD471"/>
    <a:srgbClr val="FDEAB9"/>
    <a:srgbClr val="FEE599"/>
    <a:srgbClr val="996600"/>
    <a:srgbClr val="FFF2DA"/>
    <a:srgbClr val="FEF3F0"/>
    <a:srgbClr val="42B3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88532" autoAdjust="0"/>
  </p:normalViewPr>
  <p:slideViewPr>
    <p:cSldViewPr snapToGrid="0">
      <p:cViewPr varScale="1">
        <p:scale>
          <a:sx n="99" d="100"/>
          <a:sy n="99" d="100"/>
        </p:scale>
        <p:origin x="948" y="90"/>
      </p:cViewPr>
      <p:guideLst/>
    </p:cSldViewPr>
  </p:slideViewPr>
  <p:notesTextViewPr>
    <p:cViewPr>
      <p:scale>
        <a:sx n="1" d="1"/>
        <a:sy n="1" d="1"/>
      </p:scale>
      <p:origin x="0" y="0"/>
    </p:cViewPr>
  </p:notesTextViewPr>
  <p:notesViewPr>
    <p:cSldViewPr snapToGrid="0">
      <p:cViewPr varScale="1">
        <p:scale>
          <a:sx n="86" d="100"/>
          <a:sy n="86" d="100"/>
        </p:scale>
        <p:origin x="250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59B21C-0776-4955-8E15-4594F995A672}" type="datetimeFigureOut">
              <a:rPr lang="en-US" smtClean="0"/>
              <a:t>3/8/2022</a:t>
            </a:fld>
            <a:endParaRPr lang="en-US"/>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32F2B-23A7-4F1B-AB52-9F94C0C90752}" type="slidenum">
              <a:rPr lang="en-US" smtClean="0"/>
              <a:t>‹Nr.›</a:t>
            </a:fld>
            <a:endParaRPr lang="en-US"/>
          </a:p>
        </p:txBody>
      </p:sp>
    </p:spTree>
    <p:extLst>
      <p:ext uri="{BB962C8B-B14F-4D97-AF65-F5344CB8AC3E}">
        <p14:creationId xmlns:p14="http://schemas.microsoft.com/office/powerpoint/2010/main" val="315610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557276-C317-4F4B-8636-2C04FE3BC346}" type="datetimeFigureOut">
              <a:rPr lang="en-US" smtClean="0"/>
              <a:t>3/8/2022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206C2A-97B1-4F65-A495-B43173CE9A52}" type="slidenum">
              <a:rPr lang="en-US" smtClean="0"/>
              <a:t>‹Nr.›</a:t>
            </a:fld>
            <a:endParaRPr lang="en-US"/>
          </a:p>
        </p:txBody>
      </p:sp>
    </p:spTree>
    <p:extLst>
      <p:ext uri="{BB962C8B-B14F-4D97-AF65-F5344CB8AC3E}">
        <p14:creationId xmlns:p14="http://schemas.microsoft.com/office/powerpoint/2010/main" val="1226218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18F-FDG-PET</a:t>
            </a:r>
            <a:r>
              <a:rPr lang="en-US" baseline="0" dirty="0" smtClean="0"/>
              <a:t>- and MRI-derived Brain Age </a:t>
            </a:r>
            <a:endParaRPr lang="en-US" dirty="0"/>
          </a:p>
        </p:txBody>
      </p:sp>
      <p:sp>
        <p:nvSpPr>
          <p:cNvPr id="4" name="Foliennummernplatzhalter 3"/>
          <p:cNvSpPr>
            <a:spLocks noGrp="1"/>
          </p:cNvSpPr>
          <p:nvPr>
            <p:ph type="sldNum" sz="quarter" idx="10"/>
          </p:nvPr>
        </p:nvSpPr>
        <p:spPr/>
        <p:txBody>
          <a:bodyPr/>
          <a:lstStyle/>
          <a:p>
            <a:fld id="{D2206C2A-97B1-4F65-A495-B43173CE9A52}" type="slidenum">
              <a:rPr lang="en-US" smtClean="0"/>
              <a:t>1</a:t>
            </a:fld>
            <a:endParaRPr lang="en-US"/>
          </a:p>
        </p:txBody>
      </p:sp>
    </p:spTree>
    <p:extLst>
      <p:ext uri="{BB962C8B-B14F-4D97-AF65-F5344CB8AC3E}">
        <p14:creationId xmlns:p14="http://schemas.microsoft.com/office/powerpoint/2010/main" val="40859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 terms of neuropathology in cognitively normal individuals, however, we</a:t>
            </a:r>
            <a:r>
              <a:rPr lang="en-US" baseline="0" dirty="0" smtClean="0"/>
              <a:t> found more significant associations between FDG-PET and CSF amyloid beta. MRI BPAD correlations did not survive </a:t>
            </a:r>
            <a:r>
              <a:rPr lang="en-US" baseline="0" dirty="0" err="1" smtClean="0"/>
              <a:t>Bonferroni</a:t>
            </a:r>
            <a:r>
              <a:rPr lang="en-US" baseline="0" dirty="0" smtClean="0"/>
              <a:t> correction.</a:t>
            </a:r>
          </a:p>
          <a:p>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12</a:t>
            </a:fld>
            <a:endParaRPr lang="en-US"/>
          </a:p>
        </p:txBody>
      </p:sp>
    </p:spTree>
    <p:extLst>
      <p:ext uri="{BB962C8B-B14F-4D97-AF65-F5344CB8AC3E}">
        <p14:creationId xmlns:p14="http://schemas.microsoft.com/office/powerpoint/2010/main" val="2520514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Finally, a diagnosis of MCI or </a:t>
            </a:r>
            <a:r>
              <a:rPr lang="en-US" baseline="0" dirty="0" err="1" smtClean="0"/>
              <a:t>Alzheimers</a:t>
            </a:r>
            <a:r>
              <a:rPr lang="en-US" baseline="0" dirty="0" smtClean="0"/>
              <a:t> disease two years after the scans were taken was significantly predicted from FDG BPAD. We found that the odds of someone converting to an MCI/AD diagnosis within two years are increased by 27% for every additional year in BPAD. The graph on the right shows individuals’ BPAD plotted against der predicted probability of disease progression. We see that both increasing BPAD, the position on the x-axis, and increasing age, the colors, contribute to a higher probability of conversion.</a:t>
            </a:r>
          </a:p>
          <a:p>
            <a:r>
              <a:rPr lang="en-US" baseline="0" dirty="0" smtClean="0"/>
              <a:t>MRI BPAD did not significantly predict a person’s diagnosis in two years.</a:t>
            </a:r>
          </a:p>
        </p:txBody>
      </p:sp>
      <p:sp>
        <p:nvSpPr>
          <p:cNvPr id="4" name="Foliennummernplatzhalter 3"/>
          <p:cNvSpPr>
            <a:spLocks noGrp="1"/>
          </p:cNvSpPr>
          <p:nvPr>
            <p:ph type="sldNum" sz="quarter" idx="10"/>
          </p:nvPr>
        </p:nvSpPr>
        <p:spPr/>
        <p:txBody>
          <a:bodyPr/>
          <a:lstStyle/>
          <a:p>
            <a:fld id="{389624A9-524B-4826-BAB9-D2FD0AF4896D}" type="slidenum">
              <a:rPr lang="en-US" smtClean="0"/>
              <a:t>13</a:t>
            </a:fld>
            <a:endParaRPr lang="en-US"/>
          </a:p>
        </p:txBody>
      </p:sp>
    </p:spTree>
    <p:extLst>
      <p:ext uri="{BB962C8B-B14F-4D97-AF65-F5344CB8AC3E}">
        <p14:creationId xmlns:p14="http://schemas.microsoft.com/office/powerpoint/2010/main" val="4177040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Now I proceed</a:t>
            </a:r>
            <a:r>
              <a:rPr lang="en-US" baseline="0" dirty="0" smtClean="0"/>
              <a:t> to showing you results of associations of BPAD with cognitive function, neuropathology and cognitive decline in patients diagnosed with mild cognitive impairment.</a:t>
            </a:r>
            <a:endParaRPr lang="en-US" dirty="0" smtClean="0"/>
          </a:p>
          <a:p>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14</a:t>
            </a:fld>
            <a:endParaRPr lang="en-US"/>
          </a:p>
        </p:txBody>
      </p:sp>
    </p:spTree>
    <p:extLst>
      <p:ext uri="{BB962C8B-B14F-4D97-AF65-F5344CB8AC3E}">
        <p14:creationId xmlns:p14="http://schemas.microsoft.com/office/powerpoint/2010/main" val="514225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Higher BPAD in both modalities is associated</a:t>
            </a:r>
            <a:r>
              <a:rPr lang="en-US" baseline="0" dirty="0" smtClean="0"/>
              <a:t> with worse memory and executive function scores. All correlations were significant with and without correction for age and sex and withstood </a:t>
            </a:r>
            <a:r>
              <a:rPr lang="en-US" baseline="0" dirty="0" err="1" smtClean="0"/>
              <a:t>Bonferroni</a:t>
            </a:r>
            <a:r>
              <a:rPr lang="en-US" baseline="0" dirty="0" smtClean="0"/>
              <a:t> correction. A Fisher transformation of the correlation coefficients revealed that memory decline was associated more strongly with MRI-BPAD as </a:t>
            </a:r>
            <a:r>
              <a:rPr lang="en-US" baseline="0" dirty="0" err="1" smtClean="0"/>
              <a:t>compred</a:t>
            </a:r>
            <a:r>
              <a:rPr lang="en-US" baseline="0" dirty="0" smtClean="0"/>
              <a:t> to FDG-BPAD, while no significant difference was found for the decline in executive function.</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15</a:t>
            </a:fld>
            <a:endParaRPr lang="en-US"/>
          </a:p>
        </p:txBody>
      </p:sp>
    </p:spTree>
    <p:extLst>
      <p:ext uri="{BB962C8B-B14F-4D97-AF65-F5344CB8AC3E}">
        <p14:creationId xmlns:p14="http://schemas.microsoft.com/office/powerpoint/2010/main" val="110288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Especially MRI-BPAD was also associated with enhanced neuropathology in terms of CSF and PET amyloid, as well as CSF tau and phosphorylated tau. FDG-PET was associated comparably strong with amyloid, however there were no correlations with measures of tau in patients with mild cognitive impairment.</a:t>
            </a:r>
          </a:p>
        </p:txBody>
      </p:sp>
      <p:sp>
        <p:nvSpPr>
          <p:cNvPr id="4" name="Foliennummernplatzhalter 3"/>
          <p:cNvSpPr>
            <a:spLocks noGrp="1"/>
          </p:cNvSpPr>
          <p:nvPr>
            <p:ph type="sldNum" sz="quarter" idx="10"/>
          </p:nvPr>
        </p:nvSpPr>
        <p:spPr/>
        <p:txBody>
          <a:bodyPr/>
          <a:lstStyle/>
          <a:p>
            <a:fld id="{389624A9-524B-4826-BAB9-D2FD0AF4896D}" type="slidenum">
              <a:rPr lang="en-US" smtClean="0"/>
              <a:t>16</a:t>
            </a:fld>
            <a:endParaRPr lang="en-US"/>
          </a:p>
        </p:txBody>
      </p:sp>
    </p:spTree>
    <p:extLst>
      <p:ext uri="{BB962C8B-B14F-4D97-AF65-F5344CB8AC3E}">
        <p14:creationId xmlns:p14="http://schemas.microsoft.com/office/powerpoint/2010/main" val="2898029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Finally, a diagnosis of </a:t>
            </a:r>
            <a:r>
              <a:rPr lang="en-US" baseline="0" dirty="0" err="1" smtClean="0"/>
              <a:t>Alzheimers</a:t>
            </a:r>
            <a:r>
              <a:rPr lang="en-US" baseline="0" dirty="0" smtClean="0"/>
              <a:t> disease two years after the scans were taken was significantly predicted from BPAD in both modalities. From these two graphs showing the probability of progression to Alzheimer’s disease by BPAD and age, we can appreciate that especially in MRI, the fitted logistic regression makes use of BPAD to predict the development of Alzheimer’s disease. If we compare the numbers of individuals converting to Alzheimer’s disease in negative and positive BPAD, we find that only a minority of individuals with a negative MRI-BPAD convert to AD, while a considerable 29% with a positive BPAD will convert to AD. This distinction appears less clear on the right-hand side, where results for FDG-PET are portrayed. For both modalities, the odds of developing Alzheimer’s disease within the next two years increase by a considerable percentage per one year BPAD, almost 50% for MRI-BPAD!</a:t>
            </a:r>
          </a:p>
        </p:txBody>
      </p:sp>
      <p:sp>
        <p:nvSpPr>
          <p:cNvPr id="4" name="Foliennummernplatzhalter 3"/>
          <p:cNvSpPr>
            <a:spLocks noGrp="1"/>
          </p:cNvSpPr>
          <p:nvPr>
            <p:ph type="sldNum" sz="quarter" idx="10"/>
          </p:nvPr>
        </p:nvSpPr>
        <p:spPr/>
        <p:txBody>
          <a:bodyPr/>
          <a:lstStyle/>
          <a:p>
            <a:fld id="{389624A9-524B-4826-BAB9-D2FD0AF4896D}" type="slidenum">
              <a:rPr lang="en-US" smtClean="0"/>
              <a:t>18</a:t>
            </a:fld>
            <a:endParaRPr lang="en-US"/>
          </a:p>
        </p:txBody>
      </p:sp>
    </p:spTree>
    <p:extLst>
      <p:ext uri="{BB962C8B-B14F-4D97-AF65-F5344CB8AC3E}">
        <p14:creationId xmlns:p14="http://schemas.microsoft.com/office/powerpoint/2010/main" val="2260034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So now let’s wrap</a:t>
            </a:r>
            <a:r>
              <a:rPr lang="en-US" baseline="0" dirty="0" smtClean="0"/>
              <a:t> it up.</a:t>
            </a:r>
          </a:p>
          <a:p>
            <a:r>
              <a:rPr lang="en-US" baseline="0" dirty="0" smtClean="0"/>
              <a:t>We found that brain age can be predicted comparably well from FDG-PET or MRI, however</a:t>
            </a:r>
          </a:p>
          <a:p>
            <a:r>
              <a:rPr lang="en-US" baseline="0" dirty="0" smtClean="0"/>
              <a:t>READ</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20</a:t>
            </a:fld>
            <a:endParaRPr lang="en-US"/>
          </a:p>
        </p:txBody>
      </p:sp>
    </p:spTree>
    <p:extLst>
      <p:ext uri="{BB962C8B-B14F-4D97-AF65-F5344CB8AC3E}">
        <p14:creationId xmlns:p14="http://schemas.microsoft.com/office/powerpoint/2010/main" val="826396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This constitutes the basis for the current project.</a:t>
            </a:r>
          </a:p>
          <a:p>
            <a:r>
              <a:rPr lang="en-US" dirty="0" smtClean="0"/>
              <a:t>Our first</a:t>
            </a:r>
            <a:r>
              <a:rPr lang="en-US" baseline="0" dirty="0" smtClean="0"/>
              <a:t> research aim was to compare the precision of brain-predicted age using MRI and FDG-PET in cognitively normal individuals.</a:t>
            </a:r>
          </a:p>
          <a:p>
            <a:r>
              <a:rPr lang="en-US" baseline="0" dirty="0" smtClean="0"/>
              <a:t>The second aim was to compare associations of MRI and FDG-PET-BPAD with cognitive function, neuropathology and risk of cognitive decline in CN.</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3</a:t>
            </a:fld>
            <a:endParaRPr lang="en-US"/>
          </a:p>
        </p:txBody>
      </p:sp>
    </p:spTree>
    <p:extLst>
      <p:ext uri="{BB962C8B-B14F-4D97-AF65-F5344CB8AC3E}">
        <p14:creationId xmlns:p14="http://schemas.microsoft.com/office/powerpoint/2010/main" val="3356979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To give you a brief overview of our participants, they were all around the same age,</a:t>
            </a:r>
            <a:r>
              <a:rPr lang="en-US" baseline="0" dirty="0" smtClean="0"/>
              <a:t> on average between 70 and 74. More females were in the cognitively normal samples, whereas the MCI sample comprised more males.</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4</a:t>
            </a:fld>
            <a:endParaRPr lang="en-US"/>
          </a:p>
        </p:txBody>
      </p:sp>
    </p:spTree>
    <p:extLst>
      <p:ext uri="{BB962C8B-B14F-4D97-AF65-F5344CB8AC3E}">
        <p14:creationId xmlns:p14="http://schemas.microsoft.com/office/powerpoint/2010/main" val="2841559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In order to obtain one independent test prediction for each individual in the sample of cognitively normal individuals,</a:t>
            </a:r>
            <a:r>
              <a:rPr lang="en-US" baseline="0" dirty="0" smtClean="0"/>
              <a:t> we repeated the process of train-test splitting five times in the form of a stratified five-fold cross-validation.</a:t>
            </a:r>
          </a:p>
          <a:p>
            <a:r>
              <a:rPr lang="en-US" baseline="0" dirty="0" smtClean="0"/>
              <a:t>Since neither the OASIS validation, nor the MCI sample were included in the train-test splitting, each of the five resulting models provided a prediction for these samples. Throughout this presentation, I will show you the predictions of the first model.</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5</a:t>
            </a:fld>
            <a:endParaRPr lang="en-US"/>
          </a:p>
        </p:txBody>
      </p:sp>
    </p:spTree>
    <p:extLst>
      <p:ext uri="{BB962C8B-B14F-4D97-AF65-F5344CB8AC3E}">
        <p14:creationId xmlns:p14="http://schemas.microsoft.com/office/powerpoint/2010/main" val="2856937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It is a very commonly observed phenomenon in brain age prediction</a:t>
            </a:r>
            <a:r>
              <a:rPr lang="en-US" baseline="0" dirty="0" smtClean="0"/>
              <a:t> that younger individuals are predicted to be older, while older individuals are predicted to be younger, as you can see in the left graph on this slide. This bias was corrected for by creating a linear model of chronological age and BPAD, and subsequently subtracting the inferred parameters from the predicted age.</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7</a:t>
            </a:fld>
            <a:endParaRPr lang="en-US"/>
          </a:p>
        </p:txBody>
      </p:sp>
    </p:spTree>
    <p:extLst>
      <p:ext uri="{BB962C8B-B14F-4D97-AF65-F5344CB8AC3E}">
        <p14:creationId xmlns:p14="http://schemas.microsoft.com/office/powerpoint/2010/main" val="2794012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Here I present you results</a:t>
            </a:r>
            <a:r>
              <a:rPr lang="en-US" baseline="0" dirty="0" smtClean="0"/>
              <a:t> for the comparison between FDG-PET and MRI in brain age prediction. </a:t>
            </a:r>
          </a:p>
          <a:p>
            <a:r>
              <a:rPr lang="en-US" baseline="0" dirty="0" smtClean="0"/>
              <a:t>As we can appreciate from the mean absolute error, or MAE, in the CN sample, the precision of brain age prediction was largely similar between FDG-PET and MRI. The age of cognitively normal individuals was on average underestimated by -0.1 and 0.05 years in the two modalities. This shows that our predictions were very precise.</a:t>
            </a:r>
          </a:p>
          <a:p>
            <a:r>
              <a:rPr lang="en-US" baseline="0" dirty="0" smtClean="0"/>
              <a:t>In the </a:t>
            </a:r>
            <a:r>
              <a:rPr lang="en-US" baseline="0" dirty="0" err="1" smtClean="0"/>
              <a:t>CN_validation</a:t>
            </a:r>
            <a:r>
              <a:rPr lang="en-US" baseline="0" dirty="0" smtClean="0"/>
              <a:t> sample, FDG-PET did a slightly better job in predicting brain age, as both the mean absolute error and the mean difference were smaller in this modality.</a:t>
            </a:r>
          </a:p>
          <a:p>
            <a:r>
              <a:rPr lang="en-US" baseline="0" dirty="0" smtClean="0"/>
              <a:t>In the MCI group, we found that individuals were estimated older than their actual chronological age by 0.67 and 1.42 years for FDG-PET and MRI, respectively. So we found a bigger difference between chronological and predicted age in the MCI population when using MRI.</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8</a:t>
            </a:fld>
            <a:endParaRPr lang="en-US"/>
          </a:p>
        </p:txBody>
      </p:sp>
    </p:spTree>
    <p:extLst>
      <p:ext uri="{BB962C8B-B14F-4D97-AF65-F5344CB8AC3E}">
        <p14:creationId xmlns:p14="http://schemas.microsoft.com/office/powerpoint/2010/main" val="505490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To</a:t>
            </a:r>
            <a:r>
              <a:rPr lang="en-US" baseline="0" dirty="0" smtClean="0"/>
              <a:t> assess the association of BPAD with cognitive function, we calculated correlations between BPAD and ADNI memory and executive function scores.</a:t>
            </a:r>
          </a:p>
          <a:p>
            <a:r>
              <a:rPr lang="en-US" baseline="0" dirty="0" smtClean="0"/>
              <a:t>The association of BPAD and neuropathology was assessed through correlations between BPAD and CSF or PET amyloid or tau measures</a:t>
            </a:r>
          </a:p>
          <a:p>
            <a:endParaRPr lang="en-US" baseline="0" dirty="0" smtClean="0"/>
          </a:p>
          <a:p>
            <a:r>
              <a:rPr lang="en-US" baseline="0" dirty="0" smtClean="0"/>
              <a:t>Finally, we used logistic regression to predict individuals’ diagnosis in 24 months from BPAD, age and sex.</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9</a:t>
            </a:fld>
            <a:endParaRPr lang="en-US"/>
          </a:p>
        </p:txBody>
      </p:sp>
    </p:spTree>
    <p:extLst>
      <p:ext uri="{BB962C8B-B14F-4D97-AF65-F5344CB8AC3E}">
        <p14:creationId xmlns:p14="http://schemas.microsoft.com/office/powerpoint/2010/main" val="205428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Now I proceed</a:t>
            </a:r>
            <a:r>
              <a:rPr lang="en-US" baseline="0" dirty="0" smtClean="0"/>
              <a:t> to showing you results of associations of BPAD with cognitive function, neuropathology and cognitive decline in cognitively normal individuals.</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10</a:t>
            </a:fld>
            <a:endParaRPr lang="en-US"/>
          </a:p>
        </p:txBody>
      </p:sp>
    </p:spTree>
    <p:extLst>
      <p:ext uri="{BB962C8B-B14F-4D97-AF65-F5344CB8AC3E}">
        <p14:creationId xmlns:p14="http://schemas.microsoft.com/office/powerpoint/2010/main" val="4176343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We</a:t>
            </a:r>
            <a:r>
              <a:rPr lang="en-US" baseline="0" dirty="0" smtClean="0"/>
              <a:t> found that higher MRI- but not FDG-BPAD was associated with worse cognitive performance in cognitively normal individuals. In these graphs here, we can see that both memory and executive function decline as BPAD rises, although only the decline in executive function withstands correction for age and sex in these correlations.</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11</a:t>
            </a:fld>
            <a:endParaRPr lang="en-US"/>
          </a:p>
        </p:txBody>
      </p:sp>
    </p:spTree>
    <p:extLst>
      <p:ext uri="{BB962C8B-B14F-4D97-AF65-F5344CB8AC3E}">
        <p14:creationId xmlns:p14="http://schemas.microsoft.com/office/powerpoint/2010/main" val="4030654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smtClean="0"/>
              <a:t>Titelmasterformat durch Klicken bearbeiten</a:t>
            </a:r>
            <a:endParaRPr lang="en-US"/>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a:p>
        </p:txBody>
      </p:sp>
      <p:sp>
        <p:nvSpPr>
          <p:cNvPr id="4" name="Datumsplatzhalter 3"/>
          <p:cNvSpPr>
            <a:spLocks noGrp="1"/>
          </p:cNvSpPr>
          <p:nvPr>
            <p:ph type="dt" sz="half" idx="10"/>
          </p:nvPr>
        </p:nvSpPr>
        <p:spPr/>
        <p:txBody>
          <a:bodyPr/>
          <a:lstStyle/>
          <a:p>
            <a:fld id="{15073A4D-59B0-4FDC-BE08-9B60CA22BD6D}" type="datetimeFigureOut">
              <a:rPr lang="en-US" smtClean="0"/>
              <a:t>3/8/2022</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26531356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Vertikaler Textplatzhalt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3"/>
          <p:cNvSpPr>
            <a:spLocks noGrp="1"/>
          </p:cNvSpPr>
          <p:nvPr>
            <p:ph type="dt" sz="half" idx="10"/>
          </p:nvPr>
        </p:nvSpPr>
        <p:spPr/>
        <p:txBody>
          <a:bodyPr/>
          <a:lstStyle/>
          <a:p>
            <a:fld id="{15073A4D-59B0-4FDC-BE08-9B60CA22BD6D}" type="datetimeFigureOut">
              <a:rPr lang="en-US" smtClean="0"/>
              <a:t>3/8/2022</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980182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smtClean="0"/>
              <a:t>Titelmasterformat durch Klicken bearbeiten</a:t>
            </a:r>
            <a:endParaRPr lang="en-US"/>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3"/>
          <p:cNvSpPr>
            <a:spLocks noGrp="1"/>
          </p:cNvSpPr>
          <p:nvPr>
            <p:ph type="dt" sz="half" idx="10"/>
          </p:nvPr>
        </p:nvSpPr>
        <p:spPr/>
        <p:txBody>
          <a:bodyPr/>
          <a:lstStyle/>
          <a:p>
            <a:fld id="{15073A4D-59B0-4FDC-BE08-9B60CA22BD6D}" type="datetimeFigureOut">
              <a:rPr lang="en-US" smtClean="0"/>
              <a:t>3/8/2022</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352217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el und Inhalt_dunkel">
    <p:bg>
      <p:bgPr>
        <a:solidFill>
          <a:schemeClr val="accent2"/>
        </a:solidFill>
        <a:effectLst/>
      </p:bgPr>
    </p:bg>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bg1"/>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Inhaltsplatzhalter 9"/>
          <p:cNvSpPr>
            <a:spLocks noGrp="1"/>
          </p:cNvSpPr>
          <p:nvPr>
            <p:ph sz="quarter" idx="13"/>
          </p:nvPr>
        </p:nvSpPr>
        <p:spPr>
          <a:xfrm>
            <a:off x="624419" y="1604434"/>
            <a:ext cx="10943167" cy="441748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8pPr>
              <a:defRPr/>
            </a:lvl8pPr>
            <a:lvl9pPr>
              <a:defRPr/>
            </a:lvl9pPr>
          </a:lstStyle>
          <a:p>
            <a:pPr lvl="0"/>
            <a:r>
              <a:rPr lang="de-DE" noProof="0" dirty="0" smtClean="0"/>
              <a:t>Formatvorlagen des Textmasters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en-US" noProof="0" dirty="0"/>
          </a:p>
        </p:txBody>
      </p:sp>
      <p:sp>
        <p:nvSpPr>
          <p:cNvPr id="7" name="Titel 6"/>
          <p:cNvSpPr>
            <a:spLocks noGrp="1"/>
          </p:cNvSpPr>
          <p:nvPr>
            <p:ph type="title"/>
          </p:nvPr>
        </p:nvSpPr>
        <p:spPr/>
        <p:txBody>
          <a:bodyPr/>
          <a:lstStyle>
            <a:lvl1pPr>
              <a:defRPr b="1">
                <a:solidFill>
                  <a:schemeClr val="accent2">
                    <a:lumMod val="50000"/>
                  </a:schemeClr>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411746020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el und Inhalt_dunkel">
    <p:spTree>
      <p:nvGrpSpPr>
        <p:cNvPr id="1" name=""/>
        <p:cNvGrpSpPr/>
        <p:nvPr/>
      </p:nvGrpSpPr>
      <p:grpSpPr>
        <a:xfrm>
          <a:off x="0" y="0"/>
          <a:ext cx="0" cy="0"/>
          <a:chOff x="0" y="0"/>
          <a:chExt cx="0" cy="0"/>
        </a:xfrm>
      </p:grpSpPr>
      <p:sp>
        <p:nvSpPr>
          <p:cNvPr id="3" name="Rechteck 2"/>
          <p:cNvSpPr/>
          <p:nvPr userDrawn="1"/>
        </p:nvSpPr>
        <p:spPr>
          <a:xfrm>
            <a:off x="0" y="0"/>
            <a:ext cx="12192000" cy="1397285"/>
          </a:xfrm>
          <a:prstGeom prst="rect">
            <a:avLst/>
          </a:prstGeom>
          <a:solidFill>
            <a:srgbClr val="FEE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en-US" noProof="0" dirty="0"/>
          </a:p>
        </p:txBody>
      </p:sp>
      <p:sp>
        <p:nvSpPr>
          <p:cNvPr id="7" name="Titel 6"/>
          <p:cNvSpPr>
            <a:spLocks noGrp="1"/>
          </p:cNvSpPr>
          <p:nvPr>
            <p:ph type="title"/>
          </p:nvPr>
        </p:nvSpPr>
        <p:spPr/>
        <p:txBody>
          <a:bodyPr/>
          <a:lstStyle>
            <a:lvl1pPr>
              <a:defRPr b="1">
                <a:solidFill>
                  <a:schemeClr val="accent2">
                    <a:lumMod val="50000"/>
                  </a:schemeClr>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63242246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Abschnittsüberschrift 2">
    <p:spTree>
      <p:nvGrpSpPr>
        <p:cNvPr id="1" name=""/>
        <p:cNvGrpSpPr/>
        <p:nvPr/>
      </p:nvGrpSpPr>
      <p:grpSpPr>
        <a:xfrm>
          <a:off x="0" y="0"/>
          <a:ext cx="0" cy="0"/>
          <a:chOff x="0" y="0"/>
          <a:chExt cx="0" cy="0"/>
        </a:xfrm>
      </p:grpSpPr>
      <p:sp>
        <p:nvSpPr>
          <p:cNvPr id="4" name="Rechteck 3"/>
          <p:cNvSpPr/>
          <p:nvPr/>
        </p:nvSpPr>
        <p:spPr>
          <a:xfrm>
            <a:off x="334434" y="355601"/>
            <a:ext cx="11523133" cy="3746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2400" dirty="0">
              <a:latin typeface="Calibri" panose="020F0502020204030204" pitchFamily="34" charset="0"/>
            </a:endParaRPr>
          </a:p>
        </p:txBody>
      </p:sp>
      <p:sp>
        <p:nvSpPr>
          <p:cNvPr id="3" name="Textplatzhalter 2"/>
          <p:cNvSpPr>
            <a:spLocks noGrp="1"/>
          </p:cNvSpPr>
          <p:nvPr>
            <p:ph type="body" idx="1"/>
          </p:nvPr>
        </p:nvSpPr>
        <p:spPr>
          <a:xfrm>
            <a:off x="623392" y="1700904"/>
            <a:ext cx="10944193" cy="1152032"/>
          </a:xfrm>
        </p:spPr>
        <p:txBody>
          <a:bodyPr anchor="t" anchorCtr="0"/>
          <a:lstStyle>
            <a:lvl1pPr marL="0" indent="0">
              <a:buNone/>
              <a:defRPr lang="de-DE" sz="2133" kern="1200" dirty="0" smtClean="0">
                <a:solidFill>
                  <a:schemeClr val="bg1"/>
                </a:solidFill>
                <a:latin typeface="Calibri Light" panose="020F0302020204030204" pitchFamily="34" charset="0"/>
                <a:ea typeface="+mn-ea"/>
                <a:cs typeface="+mn-cs"/>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dirty="0" smtClean="0"/>
              <a:t>Formatvorlagen des Textmasters bearbeiten</a:t>
            </a:r>
          </a:p>
        </p:txBody>
      </p:sp>
      <p:sp>
        <p:nvSpPr>
          <p:cNvPr id="8" name="Titel 7"/>
          <p:cNvSpPr>
            <a:spLocks noGrp="1"/>
          </p:cNvSpPr>
          <p:nvPr>
            <p:ph type="title"/>
          </p:nvPr>
        </p:nvSpPr>
        <p:spPr>
          <a:xfrm>
            <a:off x="624419" y="645584"/>
            <a:ext cx="10943167" cy="863203"/>
          </a:xfrm>
        </p:spPr>
        <p:txBody>
          <a:bodyPr anchor="b"/>
          <a:lstStyle>
            <a:lvl1pPr>
              <a:defRPr b="0">
                <a:solidFill>
                  <a:schemeClr val="bg1"/>
                </a:solidFill>
                <a:latin typeface="Calibri" panose="020F0502020204030204" pitchFamily="34" charset="0"/>
              </a:defRPr>
            </a:lvl1pPr>
          </a:lstStyle>
          <a:p>
            <a:r>
              <a:rPr lang="de-DE" noProof="0" dirty="0" smtClean="0"/>
              <a:t>Titelmasterformat durch Klicken bearbeiten</a:t>
            </a:r>
            <a:endParaRPr lang="de-DE" noProof="0" dirty="0"/>
          </a:p>
        </p:txBody>
      </p:sp>
    </p:spTree>
    <p:extLst>
      <p:ext uri="{BB962C8B-B14F-4D97-AF65-F5344CB8AC3E}">
        <p14:creationId xmlns:p14="http://schemas.microsoft.com/office/powerpoint/2010/main" val="3160703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Inhaltsplatzhalt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3"/>
          <p:cNvSpPr>
            <a:spLocks noGrp="1"/>
          </p:cNvSpPr>
          <p:nvPr>
            <p:ph type="dt" sz="half" idx="10"/>
          </p:nvPr>
        </p:nvSpPr>
        <p:spPr/>
        <p:txBody>
          <a:bodyPr/>
          <a:lstStyle/>
          <a:p>
            <a:fld id="{15073A4D-59B0-4FDC-BE08-9B60CA22BD6D}" type="datetimeFigureOut">
              <a:rPr lang="en-US" smtClean="0"/>
              <a:t>3/8/2022</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794693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smtClean="0"/>
              <a:t>Titelmasterformat durch Klicken bearbeiten</a:t>
            </a:r>
            <a:endParaRPr lang="en-US"/>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Formatvorlagen des Textmasters bearbeiten</a:t>
            </a:r>
          </a:p>
        </p:txBody>
      </p:sp>
      <p:sp>
        <p:nvSpPr>
          <p:cNvPr id="4" name="Datumsplatzhalter 3"/>
          <p:cNvSpPr>
            <a:spLocks noGrp="1"/>
          </p:cNvSpPr>
          <p:nvPr>
            <p:ph type="dt" sz="half" idx="10"/>
          </p:nvPr>
        </p:nvSpPr>
        <p:spPr/>
        <p:txBody>
          <a:bodyPr/>
          <a:lstStyle/>
          <a:p>
            <a:fld id="{15073A4D-59B0-4FDC-BE08-9B60CA22BD6D}" type="datetimeFigureOut">
              <a:rPr lang="en-US" smtClean="0"/>
              <a:t>3/8/2022</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1825615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Inhaltsplatzhalter 2"/>
          <p:cNvSpPr>
            <a:spLocks noGrp="1"/>
          </p:cNvSpPr>
          <p:nvPr>
            <p:ph sz="half" idx="1"/>
          </p:nvPr>
        </p:nvSpPr>
        <p:spPr>
          <a:xfrm>
            <a:off x="838200" y="1825625"/>
            <a:ext cx="5181600" cy="435133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Inhaltsplatzhalter 3"/>
          <p:cNvSpPr>
            <a:spLocks noGrp="1"/>
          </p:cNvSpPr>
          <p:nvPr>
            <p:ph sz="half" idx="2"/>
          </p:nvPr>
        </p:nvSpPr>
        <p:spPr>
          <a:xfrm>
            <a:off x="6172200" y="1825625"/>
            <a:ext cx="5181600" cy="435133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5" name="Datumsplatzhalter 4"/>
          <p:cNvSpPr>
            <a:spLocks noGrp="1"/>
          </p:cNvSpPr>
          <p:nvPr>
            <p:ph type="dt" sz="half" idx="10"/>
          </p:nvPr>
        </p:nvSpPr>
        <p:spPr/>
        <p:txBody>
          <a:bodyPr/>
          <a:lstStyle/>
          <a:p>
            <a:fld id="{15073A4D-59B0-4FDC-BE08-9B60CA22BD6D}" type="datetimeFigureOut">
              <a:rPr lang="en-US" smtClean="0"/>
              <a:t>3/8/2022</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3363706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smtClean="0"/>
              <a:t>Titelmasterformat durch Klicken bearbeiten</a:t>
            </a:r>
            <a:endParaRPr lang="en-US"/>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7" name="Datumsplatzhalter 6"/>
          <p:cNvSpPr>
            <a:spLocks noGrp="1"/>
          </p:cNvSpPr>
          <p:nvPr>
            <p:ph type="dt" sz="half" idx="10"/>
          </p:nvPr>
        </p:nvSpPr>
        <p:spPr/>
        <p:txBody>
          <a:bodyPr/>
          <a:lstStyle/>
          <a:p>
            <a:fld id="{15073A4D-59B0-4FDC-BE08-9B60CA22BD6D}" type="datetimeFigureOut">
              <a:rPr lang="en-US" smtClean="0"/>
              <a:t>3/8/2022</a:t>
            </a:fld>
            <a:endParaRPr lang="en-US"/>
          </a:p>
        </p:txBody>
      </p:sp>
      <p:sp>
        <p:nvSpPr>
          <p:cNvPr id="8" name="Fußzeilenplatzhalter 7"/>
          <p:cNvSpPr>
            <a:spLocks noGrp="1"/>
          </p:cNvSpPr>
          <p:nvPr>
            <p:ph type="ftr" sz="quarter" idx="11"/>
          </p:nvPr>
        </p:nvSpPr>
        <p:spPr/>
        <p:txBody>
          <a:bodyPr/>
          <a:lstStyle/>
          <a:p>
            <a:endParaRPr lang="en-US"/>
          </a:p>
        </p:txBody>
      </p:sp>
      <p:sp>
        <p:nvSpPr>
          <p:cNvPr id="9" name="Foliennummernplatzhalter 8"/>
          <p:cNvSpPr>
            <a:spLocks noGrp="1"/>
          </p:cNvSpPr>
          <p:nvPr>
            <p:ph type="sldNum" sz="quarter" idx="12"/>
          </p:nvPr>
        </p:nvSpPr>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83476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Datumsplatzhalter 2"/>
          <p:cNvSpPr>
            <a:spLocks noGrp="1"/>
          </p:cNvSpPr>
          <p:nvPr>
            <p:ph type="dt" sz="half" idx="10"/>
          </p:nvPr>
        </p:nvSpPr>
        <p:spPr/>
        <p:txBody>
          <a:bodyPr/>
          <a:lstStyle/>
          <a:p>
            <a:fld id="{15073A4D-59B0-4FDC-BE08-9B60CA22BD6D}" type="datetimeFigureOut">
              <a:rPr lang="en-US" smtClean="0"/>
              <a:t>3/8/2022</a:t>
            </a:fld>
            <a:endParaRPr lang="en-US"/>
          </a:p>
        </p:txBody>
      </p:sp>
      <p:sp>
        <p:nvSpPr>
          <p:cNvPr id="4" name="Fußzeilenplatzhalter 3"/>
          <p:cNvSpPr>
            <a:spLocks noGrp="1"/>
          </p:cNvSpPr>
          <p:nvPr>
            <p:ph type="ftr" sz="quarter" idx="11"/>
          </p:nvPr>
        </p:nvSpPr>
        <p:spPr/>
        <p:txBody>
          <a:bodyPr/>
          <a:lstStyle/>
          <a:p>
            <a:endParaRPr lang="en-US"/>
          </a:p>
        </p:txBody>
      </p:sp>
      <p:sp>
        <p:nvSpPr>
          <p:cNvPr id="5" name="Foliennummernplatzhalter 4"/>
          <p:cNvSpPr>
            <a:spLocks noGrp="1"/>
          </p:cNvSpPr>
          <p:nvPr>
            <p:ph type="sldNum" sz="quarter" idx="12"/>
          </p:nvPr>
        </p:nvSpPr>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2468795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5073A4D-59B0-4FDC-BE08-9B60CA22BD6D}" type="datetimeFigureOut">
              <a:rPr lang="en-US" smtClean="0"/>
              <a:t>3/8/2022</a:t>
            </a:fld>
            <a:endParaRPr lang="en-US"/>
          </a:p>
        </p:txBody>
      </p:sp>
      <p:sp>
        <p:nvSpPr>
          <p:cNvPr id="3" name="Fußzeilenplatzhalter 2"/>
          <p:cNvSpPr>
            <a:spLocks noGrp="1"/>
          </p:cNvSpPr>
          <p:nvPr>
            <p:ph type="ftr" sz="quarter" idx="11"/>
          </p:nvPr>
        </p:nvSpPr>
        <p:spPr/>
        <p:txBody>
          <a:bodyPr/>
          <a:lstStyle/>
          <a:p>
            <a:endParaRPr lang="en-US"/>
          </a:p>
        </p:txBody>
      </p:sp>
      <p:sp>
        <p:nvSpPr>
          <p:cNvPr id="4" name="Foliennummernplatzhalter 3"/>
          <p:cNvSpPr>
            <a:spLocks noGrp="1"/>
          </p:cNvSpPr>
          <p:nvPr>
            <p:ph type="sldNum" sz="quarter" idx="12"/>
          </p:nvPr>
        </p:nvSpPr>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3414004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en-US"/>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umsplatzhalter 4"/>
          <p:cNvSpPr>
            <a:spLocks noGrp="1"/>
          </p:cNvSpPr>
          <p:nvPr>
            <p:ph type="dt" sz="half" idx="10"/>
          </p:nvPr>
        </p:nvSpPr>
        <p:spPr/>
        <p:txBody>
          <a:bodyPr/>
          <a:lstStyle/>
          <a:p>
            <a:fld id="{15073A4D-59B0-4FDC-BE08-9B60CA22BD6D}" type="datetimeFigureOut">
              <a:rPr lang="en-US" smtClean="0"/>
              <a:t>3/8/2022</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3699805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en-US"/>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umsplatzhalter 4"/>
          <p:cNvSpPr>
            <a:spLocks noGrp="1"/>
          </p:cNvSpPr>
          <p:nvPr>
            <p:ph type="dt" sz="half" idx="10"/>
          </p:nvPr>
        </p:nvSpPr>
        <p:spPr/>
        <p:txBody>
          <a:bodyPr/>
          <a:lstStyle/>
          <a:p>
            <a:fld id="{15073A4D-59B0-4FDC-BE08-9B60CA22BD6D}" type="datetimeFigureOut">
              <a:rPr lang="en-US" smtClean="0"/>
              <a:t>3/8/2022</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E889B04F-CD0E-4B77-8B88-DE1356102DBB}" type="slidenum">
              <a:rPr lang="en-US" smtClean="0"/>
              <a:t>‹Nr.›</a:t>
            </a:fld>
            <a:endParaRPr lang="en-US"/>
          </a:p>
        </p:txBody>
      </p:sp>
    </p:spTree>
    <p:extLst>
      <p:ext uri="{BB962C8B-B14F-4D97-AF65-F5344CB8AC3E}">
        <p14:creationId xmlns:p14="http://schemas.microsoft.com/office/powerpoint/2010/main" val="3142697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smtClean="0"/>
              <a:t>Titelmasterformat durch Klicken bearbeiten</a:t>
            </a:r>
            <a:endParaRPr lang="en-US"/>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073A4D-59B0-4FDC-BE08-9B60CA22BD6D}" type="datetimeFigureOut">
              <a:rPr lang="en-US" smtClean="0"/>
              <a:t>3/8/2022</a:t>
            </a:fld>
            <a:endParaRPr lang="en-US"/>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9B04F-CD0E-4B77-8B88-DE1356102DBB}" type="slidenum">
              <a:rPr lang="en-US" smtClean="0"/>
              <a:t>‹Nr.›</a:t>
            </a:fld>
            <a:endParaRPr lang="en-US"/>
          </a:p>
        </p:txBody>
      </p:sp>
    </p:spTree>
    <p:extLst>
      <p:ext uri="{BB962C8B-B14F-4D97-AF65-F5344CB8AC3E}">
        <p14:creationId xmlns:p14="http://schemas.microsoft.com/office/powerpoint/2010/main" val="629187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7.jpe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jpe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25.png"/><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8.jpeg"/><Relationship Id="rId4" Type="http://schemas.openxmlformats.org/officeDocument/2006/relationships/image" Target="../media/image30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2DA"/>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206869" y="638930"/>
            <a:ext cx="11600119" cy="2387600"/>
          </a:xfrm>
        </p:spPr>
        <p:txBody>
          <a:bodyPr>
            <a:normAutofit/>
          </a:bodyPr>
          <a:lstStyle/>
          <a:p>
            <a:r>
              <a:rPr lang="en-US" b="1" dirty="0" smtClean="0">
                <a:latin typeface="Britannic Bold" panose="020B0903060703020204" pitchFamily="34" charset="0"/>
              </a:rPr>
              <a:t>PET vs MRI:</a:t>
            </a:r>
            <a:br>
              <a:rPr lang="en-US" b="1" dirty="0" smtClean="0">
                <a:latin typeface="Britannic Bold" panose="020B0903060703020204" pitchFamily="34" charset="0"/>
              </a:rPr>
            </a:br>
            <a:r>
              <a:rPr lang="en-US" sz="4000" dirty="0" smtClean="0">
                <a:latin typeface="Britannic Bold" panose="020B0903060703020204" pitchFamily="34" charset="0"/>
              </a:rPr>
              <a:t>Linking Brain Age in Different Modalities to Alzheimer’s Disease </a:t>
            </a:r>
            <a:r>
              <a:rPr lang="en-US" sz="4000" dirty="0" smtClean="0">
                <a:latin typeface="Britannic Bold" panose="020B0903060703020204" pitchFamily="34" charset="0"/>
              </a:rPr>
              <a:t>Development</a:t>
            </a:r>
            <a:endParaRPr lang="en-US" sz="4000" dirty="0">
              <a:latin typeface="Britannic Bold" panose="020B0903060703020204" pitchFamily="34" charset="0"/>
            </a:endParaRPr>
          </a:p>
        </p:txBody>
      </p:sp>
      <p:sp>
        <p:nvSpPr>
          <p:cNvPr id="3" name="Untertitel 2"/>
          <p:cNvSpPr>
            <a:spLocks noGrp="1"/>
          </p:cNvSpPr>
          <p:nvPr>
            <p:ph type="subTitle" idx="1"/>
          </p:nvPr>
        </p:nvSpPr>
        <p:spPr>
          <a:xfrm>
            <a:off x="206869" y="3026530"/>
            <a:ext cx="9595937" cy="1655762"/>
          </a:xfrm>
        </p:spPr>
        <p:txBody>
          <a:bodyPr>
            <a:normAutofit/>
          </a:bodyPr>
          <a:lstStyle/>
          <a:p>
            <a:r>
              <a:rPr lang="en-US" sz="2000" dirty="0" smtClean="0">
                <a:latin typeface="Bahnschrift Light Condensed" panose="020B0502040204020203" pitchFamily="34" charset="0"/>
              </a:rPr>
              <a:t>Doering E, Antonopoulos G, </a:t>
            </a:r>
            <a:r>
              <a:rPr lang="en-US" sz="2000" dirty="0" err="1" smtClean="0">
                <a:latin typeface="Bahnschrift Light Condensed" panose="020B0502040204020203" pitchFamily="34" charset="0"/>
              </a:rPr>
              <a:t>Hoenig</a:t>
            </a:r>
            <a:r>
              <a:rPr lang="en-US" sz="2000" dirty="0" smtClean="0">
                <a:latin typeface="Bahnschrift Light Condensed" panose="020B0502040204020203" pitchFamily="34" charset="0"/>
              </a:rPr>
              <a:t> MC, van Eimeren T, </a:t>
            </a:r>
            <a:r>
              <a:rPr lang="en-US" sz="2000" dirty="0" err="1" smtClean="0">
                <a:latin typeface="Bahnschrift Light Condensed" panose="020B0502040204020203" pitchFamily="34" charset="0"/>
              </a:rPr>
              <a:t>Eickhoff</a:t>
            </a:r>
            <a:r>
              <a:rPr lang="en-US" sz="2000" dirty="0" smtClean="0">
                <a:latin typeface="Bahnschrift Light Condensed" panose="020B0502040204020203" pitchFamily="34" charset="0"/>
              </a:rPr>
              <a:t> S, Patil K, Drzezga A</a:t>
            </a:r>
          </a:p>
          <a:p>
            <a:r>
              <a:rPr lang="en-US" sz="2000" dirty="0" smtClean="0">
                <a:latin typeface="Bahnschrift Light Condensed" panose="020B0502040204020203" pitchFamily="34" charset="0"/>
              </a:rPr>
              <a:t>Presentation of Final Results for Submission at Frontiers of Aging Neuroscience</a:t>
            </a:r>
            <a:endParaRPr lang="en-US" sz="2000" dirty="0">
              <a:latin typeface="Bahnschrift Light Condensed" panose="020B0502040204020203" pitchFamily="34" charset="0"/>
            </a:endParaRPr>
          </a:p>
        </p:txBody>
      </p:sp>
      <p:pic>
        <p:nvPicPr>
          <p:cNvPr id="6" name="Grafik 5"/>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Lst>
          </a:blip>
          <a:srcRect l="30436" t="30417" r="7082" b="30581"/>
          <a:stretch/>
        </p:blipFill>
        <p:spPr>
          <a:xfrm>
            <a:off x="2516353" y="4291596"/>
            <a:ext cx="7286453" cy="2558383"/>
          </a:xfrm>
          <a:prstGeom prst="rect">
            <a:avLst/>
          </a:prstGeom>
        </p:spPr>
      </p:pic>
      <p:pic>
        <p:nvPicPr>
          <p:cNvPr id="4" name="Grafik 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54176" y="60817"/>
            <a:ext cx="2256890" cy="655956"/>
          </a:xfrm>
          <a:prstGeom prst="rect">
            <a:avLst/>
          </a:prstGeom>
        </p:spPr>
      </p:pic>
      <p:pic>
        <p:nvPicPr>
          <p:cNvPr id="8" name="Grafik 7"/>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23520" b="22098"/>
          <a:stretch/>
        </p:blipFill>
        <p:spPr>
          <a:xfrm>
            <a:off x="-131770" y="-30822"/>
            <a:ext cx="2563483" cy="839233"/>
          </a:xfrm>
          <a:prstGeom prst="rect">
            <a:avLst/>
          </a:prstGeom>
        </p:spPr>
      </p:pic>
    </p:spTree>
    <p:extLst>
      <p:ext uri="{BB962C8B-B14F-4D97-AF65-F5344CB8AC3E}">
        <p14:creationId xmlns:p14="http://schemas.microsoft.com/office/powerpoint/2010/main" val="16038507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3676441" y="1647690"/>
            <a:ext cx="6444304" cy="923330"/>
          </a:xfrm>
          <a:prstGeom prst="rect">
            <a:avLst/>
          </a:prstGeom>
          <a:noFill/>
        </p:spPr>
        <p:txBody>
          <a:bodyPr wrap="square" rtlCol="0">
            <a:spAutoFit/>
          </a:bodyPr>
          <a:lstStyle/>
          <a:p>
            <a:r>
              <a:rPr lang="en-US" sz="5400" b="1" dirty="0" smtClean="0">
                <a:solidFill>
                  <a:schemeClr val="accent4">
                    <a:lumMod val="50000"/>
                  </a:schemeClr>
                </a:solidFill>
                <a:latin typeface="Raleway" panose="020B0604020202020204"/>
              </a:rPr>
              <a:t>BPAD in CN</a:t>
            </a:r>
            <a:endParaRPr lang="en-US" sz="2800" b="1" dirty="0">
              <a:solidFill>
                <a:schemeClr val="accent4">
                  <a:lumMod val="50000"/>
                </a:schemeClr>
              </a:solidFill>
              <a:latin typeface="Raleway" panose="020B0604020202020204"/>
            </a:endParaRPr>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4799" y="4626003"/>
            <a:ext cx="2720840" cy="1781503"/>
          </a:xfrm>
          <a:prstGeom prst="rect">
            <a:avLst/>
          </a:prstGeom>
        </p:spPr>
      </p:pic>
    </p:spTree>
    <p:extLst>
      <p:ext uri="{BB962C8B-B14F-4D97-AF65-F5344CB8AC3E}">
        <p14:creationId xmlns:p14="http://schemas.microsoft.com/office/powerpoint/2010/main" val="19190668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a:xfrm>
            <a:off x="11592115" y="6264857"/>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87643" y="1865465"/>
            <a:ext cx="5519293" cy="4979452"/>
          </a:xfrm>
          <a:prstGeom prst="rect">
            <a:avLst/>
          </a:prstGeom>
          <a:solidFill>
            <a:srgbClr val="F5D687"/>
          </a:solidFill>
          <a:ln>
            <a:solidFill>
              <a:srgbClr val="F9C23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381000" y="357718"/>
            <a:ext cx="11567160" cy="1054100"/>
          </a:xfrm>
        </p:spPr>
        <p:txBody>
          <a:bodyPr>
            <a:noAutofit/>
          </a:bodyPr>
          <a:lstStyle/>
          <a:p>
            <a:r>
              <a:rPr lang="en-US" sz="2800" dirty="0" smtClean="0">
                <a:solidFill>
                  <a:schemeClr val="accent4">
                    <a:lumMod val="50000"/>
                  </a:schemeClr>
                </a:solidFill>
              </a:rPr>
              <a:t>Higher MRI-BPAD is associated with worse cognitive performance in CN</a:t>
            </a:r>
            <a:endParaRPr lang="en-US" sz="2800" dirty="0">
              <a:solidFill>
                <a:schemeClr val="accent4">
                  <a:lumMod val="50000"/>
                </a:schemeClr>
              </a:solidFill>
            </a:endParaRPr>
          </a:p>
        </p:txBody>
      </p:sp>
      <p:sp>
        <p:nvSpPr>
          <p:cNvPr id="17" name="Rechteck 16"/>
          <p:cNvSpPr/>
          <p:nvPr/>
        </p:nvSpPr>
        <p:spPr>
          <a:xfrm>
            <a:off x="293917" y="1411818"/>
            <a:ext cx="5529943" cy="4967211"/>
          </a:xfrm>
          <a:prstGeom prst="rect">
            <a:avLst/>
          </a:prstGeom>
          <a:solidFill>
            <a:schemeClr val="accent1">
              <a:lumMod val="60000"/>
              <a:lumOff val="40000"/>
            </a:schemeClr>
          </a:solidFill>
          <a:ln>
            <a:solidFill>
              <a:schemeClr val="accent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Textfeld 31"/>
          <p:cNvSpPr txBox="1"/>
          <p:nvPr/>
        </p:nvSpPr>
        <p:spPr>
          <a:xfrm>
            <a:off x="6448768" y="1634973"/>
            <a:ext cx="37338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a:t>
            </a:r>
            <a:endParaRPr lang="en-US" sz="1000" dirty="0">
              <a:latin typeface="Raleway" panose="020B0604020202020204"/>
            </a:endParaRPr>
          </a:p>
        </p:txBody>
      </p:sp>
      <p:pic>
        <p:nvPicPr>
          <p:cNvPr id="46" name="Inhaltsplatzhalter 21"/>
          <p:cNvPicPr>
            <a:picLocks noChangeAspect="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8585814" y="3670784"/>
            <a:ext cx="1122949" cy="1491915"/>
          </a:xfrm>
          <a:prstGeom prst="rect">
            <a:avLst/>
          </a:prstGeom>
        </p:spPr>
      </p:pic>
      <p:sp>
        <p:nvSpPr>
          <p:cNvPr id="5" name="Rechteck 4"/>
          <p:cNvSpPr/>
          <p:nvPr/>
        </p:nvSpPr>
        <p:spPr>
          <a:xfrm>
            <a:off x="521909" y="1815453"/>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108931" y="1816870"/>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fik 9"/>
          <p:cNvPicPr>
            <a:picLocks noChangeAspect="1"/>
          </p:cNvPicPr>
          <p:nvPr/>
        </p:nvPicPr>
        <p:blipFill rotWithShape="1">
          <a:blip r:embed="rId4" cstate="print">
            <a:extLst>
              <a:ext uri="{28A0092B-C50C-407E-A947-70E740481C1C}">
                <a14:useLocalDpi xmlns:a14="http://schemas.microsoft.com/office/drawing/2010/main" val="0"/>
              </a:ext>
            </a:extLst>
          </a:blip>
          <a:srcRect t="6176" r="29049"/>
          <a:stretch/>
        </p:blipFill>
        <p:spPr>
          <a:xfrm>
            <a:off x="3162579" y="1833902"/>
            <a:ext cx="2290749" cy="2280904"/>
          </a:xfrm>
          <a:prstGeom prst="rect">
            <a:avLst/>
          </a:prstGeom>
        </p:spPr>
      </p:pic>
      <p:sp>
        <p:nvSpPr>
          <p:cNvPr id="13" name="Textfeld 12"/>
          <p:cNvSpPr txBox="1"/>
          <p:nvPr/>
        </p:nvSpPr>
        <p:spPr>
          <a:xfrm>
            <a:off x="418498" y="1542265"/>
            <a:ext cx="4488471" cy="253916"/>
          </a:xfrm>
          <a:prstGeom prst="rect">
            <a:avLst/>
          </a:prstGeom>
          <a:noFill/>
        </p:spPr>
        <p:txBody>
          <a:bodyPr wrap="square" rtlCol="0">
            <a:spAutoFit/>
          </a:bodyPr>
          <a:lstStyle/>
          <a:p>
            <a:r>
              <a:rPr lang="en-US" sz="1050" b="1" dirty="0" smtClean="0">
                <a:latin typeface="Raleway" panose="020B0604020202020204"/>
              </a:rPr>
              <a:t>Memory		                      Executive Function</a:t>
            </a:r>
            <a:endParaRPr lang="en-US" sz="1050" b="1" dirty="0">
              <a:latin typeface="Raleway" panose="020B0604020202020204"/>
            </a:endParaRPr>
          </a:p>
        </p:txBody>
      </p:sp>
      <p:pic>
        <p:nvPicPr>
          <p:cNvPr id="9" name="Grafik 8"/>
          <p:cNvPicPr>
            <a:picLocks noChangeAspect="1"/>
          </p:cNvPicPr>
          <p:nvPr/>
        </p:nvPicPr>
        <p:blipFill rotWithShape="1">
          <a:blip r:embed="rId5" cstate="print">
            <a:extLst>
              <a:ext uri="{28A0092B-C50C-407E-A947-70E740481C1C}">
                <a14:useLocalDpi xmlns:a14="http://schemas.microsoft.com/office/drawing/2010/main" val="0"/>
              </a:ext>
            </a:extLst>
          </a:blip>
          <a:srcRect t="5708" r="28181"/>
          <a:stretch/>
        </p:blipFill>
        <p:spPr>
          <a:xfrm>
            <a:off x="527802" y="1828759"/>
            <a:ext cx="2292017" cy="2286047"/>
          </a:xfrm>
          <a:prstGeom prst="rect">
            <a:avLst/>
          </a:prstGeom>
        </p:spPr>
      </p:pic>
      <p:sp>
        <p:nvSpPr>
          <p:cNvPr id="6" name="Rechteck 5"/>
          <p:cNvSpPr/>
          <p:nvPr/>
        </p:nvSpPr>
        <p:spPr>
          <a:xfrm>
            <a:off x="5029200" y="1865465"/>
            <a:ext cx="477776" cy="3067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eck 14"/>
          <p:cNvSpPr/>
          <p:nvPr/>
        </p:nvSpPr>
        <p:spPr>
          <a:xfrm>
            <a:off x="2484023" y="1926628"/>
            <a:ext cx="404037" cy="3067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feld 6"/>
          <p:cNvSpPr txBox="1"/>
          <p:nvPr/>
        </p:nvSpPr>
        <p:spPr>
          <a:xfrm>
            <a:off x="557685" y="4140896"/>
            <a:ext cx="1738948" cy="707886"/>
          </a:xfrm>
          <a:prstGeom prst="rect">
            <a:avLst/>
          </a:prstGeom>
          <a:noFill/>
        </p:spPr>
        <p:txBody>
          <a:bodyPr wrap="square" rtlCol="0">
            <a:spAutoFit/>
          </a:bodyPr>
          <a:lstStyle/>
          <a:p>
            <a:r>
              <a:rPr lang="en-US" sz="1000" dirty="0" smtClean="0">
                <a:latin typeface="Raleway" panose="020B0604020202020204"/>
              </a:rPr>
              <a:t>n = 345</a:t>
            </a:r>
          </a:p>
          <a:p>
            <a:r>
              <a:rPr lang="en-US" sz="1000" dirty="0" smtClean="0">
                <a:latin typeface="Raleway" panose="020B0604020202020204"/>
              </a:rPr>
              <a:t>r = -0.138**</a:t>
            </a:r>
          </a:p>
          <a:p>
            <a:r>
              <a:rPr lang="en-US" sz="1000" dirty="0" smtClean="0">
                <a:latin typeface="Raleway" panose="020B0604020202020204"/>
              </a:rPr>
              <a:t>Not correlated after correction for age and sex</a:t>
            </a:r>
            <a:endParaRPr lang="en-US" sz="1000" dirty="0">
              <a:latin typeface="Raleway" panose="020B0604020202020204"/>
            </a:endParaRPr>
          </a:p>
        </p:txBody>
      </p:sp>
      <p:sp>
        <p:nvSpPr>
          <p:cNvPr id="18" name="Textfeld 17"/>
          <p:cNvSpPr txBox="1"/>
          <p:nvPr/>
        </p:nvSpPr>
        <p:spPr>
          <a:xfrm>
            <a:off x="3893270" y="4145207"/>
            <a:ext cx="1738948" cy="553998"/>
          </a:xfrm>
          <a:prstGeom prst="rect">
            <a:avLst/>
          </a:prstGeom>
          <a:noFill/>
        </p:spPr>
        <p:txBody>
          <a:bodyPr wrap="square" rtlCol="0">
            <a:spAutoFit/>
          </a:bodyPr>
          <a:lstStyle/>
          <a:p>
            <a:pPr algn="r"/>
            <a:r>
              <a:rPr lang="en-US" sz="1000" dirty="0" smtClean="0">
                <a:latin typeface="Raleway" panose="020B0604020202020204"/>
              </a:rPr>
              <a:t>n = 345</a:t>
            </a:r>
          </a:p>
          <a:p>
            <a:pPr algn="r"/>
            <a:r>
              <a:rPr lang="en-US" sz="1000" dirty="0" smtClean="0">
                <a:latin typeface="Raleway" panose="020B0604020202020204"/>
              </a:rPr>
              <a:t>r = -0.137**</a:t>
            </a:r>
          </a:p>
          <a:p>
            <a:pPr algn="r"/>
            <a:r>
              <a:rPr lang="en-US" sz="1000" dirty="0" err="1">
                <a:latin typeface="Raleway" panose="020B0604020202020204"/>
              </a:rPr>
              <a:t>r</a:t>
            </a:r>
            <a:r>
              <a:rPr lang="en-US" sz="1000" baseline="-25000" dirty="0" err="1" smtClean="0">
                <a:latin typeface="Raleway" panose="020B0604020202020204"/>
              </a:rPr>
              <a:t>partial</a:t>
            </a:r>
            <a:r>
              <a:rPr lang="en-US" sz="1000" dirty="0" smtClean="0">
                <a:latin typeface="Raleway" panose="020B0604020202020204"/>
              </a:rPr>
              <a:t> = -0.150**</a:t>
            </a:r>
            <a:endParaRPr lang="en-US" sz="1000" dirty="0">
              <a:latin typeface="Raleway" panose="020B0604020202020204"/>
            </a:endParaRPr>
          </a:p>
        </p:txBody>
      </p:sp>
      <p:sp>
        <p:nvSpPr>
          <p:cNvPr id="8" name="Multiplizieren 7"/>
          <p:cNvSpPr/>
          <p:nvPr/>
        </p:nvSpPr>
        <p:spPr>
          <a:xfrm>
            <a:off x="8185041" y="3232024"/>
            <a:ext cx="1924493" cy="2369434"/>
          </a:xfrm>
          <a:prstGeom prst="mathMultiply">
            <a:avLst>
              <a:gd name="adj1" fmla="val 80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fik 21"/>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539441" y="4765399"/>
            <a:ext cx="1038894" cy="1283533"/>
          </a:xfrm>
          <a:prstGeom prst="rect">
            <a:avLst/>
          </a:prstGeom>
          <a:ln>
            <a:noFill/>
          </a:ln>
          <a:effectLst>
            <a:glow rad="63500">
              <a:schemeClr val="accent3">
                <a:satMod val="175000"/>
                <a:alpha val="40000"/>
              </a:schemeClr>
            </a:glow>
          </a:effectLst>
        </p:spPr>
      </p:pic>
    </p:spTree>
    <p:extLst>
      <p:ext uri="{BB962C8B-B14F-4D97-AF65-F5344CB8AC3E}">
        <p14:creationId xmlns:p14="http://schemas.microsoft.com/office/powerpoint/2010/main" val="174329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2"/>
                                        </p:tgtEl>
                                      </p:cBhvr>
                                    </p:animEffect>
                                    <p:animScale>
                                      <p:cBhvr>
                                        <p:cTn id="7"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a:xfrm>
            <a:off x="11592115" y="6264857"/>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87643" y="1865465"/>
            <a:ext cx="5519293" cy="4979452"/>
          </a:xfrm>
          <a:prstGeom prst="rect">
            <a:avLst/>
          </a:prstGeom>
          <a:solidFill>
            <a:srgbClr val="F5D687"/>
          </a:solidFill>
          <a:ln>
            <a:solidFill>
              <a:srgbClr val="F9C23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381000" y="357718"/>
            <a:ext cx="11567160" cy="1054100"/>
          </a:xfrm>
        </p:spPr>
        <p:txBody>
          <a:bodyPr>
            <a:noAutofit/>
          </a:bodyPr>
          <a:lstStyle/>
          <a:p>
            <a:r>
              <a:rPr lang="en-US" sz="3600" dirty="0" smtClean="0">
                <a:solidFill>
                  <a:schemeClr val="accent4">
                    <a:lumMod val="50000"/>
                  </a:schemeClr>
                </a:solidFill>
              </a:rPr>
              <a:t>Higher BPAD (esp. FDG) is associated with lower CSF A</a:t>
            </a:r>
            <a:r>
              <a:rPr lang="el-GR" sz="3600" dirty="0" smtClean="0">
                <a:solidFill>
                  <a:schemeClr val="accent4">
                    <a:lumMod val="50000"/>
                  </a:schemeClr>
                </a:solidFill>
              </a:rPr>
              <a:t>β</a:t>
            </a:r>
            <a:r>
              <a:rPr lang="de-DE" sz="3600" dirty="0" smtClean="0">
                <a:solidFill>
                  <a:schemeClr val="accent4">
                    <a:lumMod val="50000"/>
                  </a:schemeClr>
                </a:solidFill>
              </a:rPr>
              <a:t> </a:t>
            </a:r>
            <a:r>
              <a:rPr lang="de-DE" sz="3600" dirty="0" err="1" smtClean="0">
                <a:solidFill>
                  <a:schemeClr val="accent4">
                    <a:lumMod val="50000"/>
                  </a:schemeClr>
                </a:solidFill>
              </a:rPr>
              <a:t>levels</a:t>
            </a:r>
            <a:endParaRPr lang="en-US" sz="3600" dirty="0">
              <a:solidFill>
                <a:schemeClr val="accent4">
                  <a:lumMod val="50000"/>
                </a:schemeClr>
              </a:solidFill>
            </a:endParaRPr>
          </a:p>
        </p:txBody>
      </p:sp>
      <p:sp>
        <p:nvSpPr>
          <p:cNvPr id="17" name="Rechteck 16"/>
          <p:cNvSpPr/>
          <p:nvPr/>
        </p:nvSpPr>
        <p:spPr>
          <a:xfrm>
            <a:off x="293917" y="1411818"/>
            <a:ext cx="5529943" cy="4967211"/>
          </a:xfrm>
          <a:prstGeom prst="rect">
            <a:avLst/>
          </a:prstGeom>
          <a:solidFill>
            <a:schemeClr val="accent1">
              <a:lumMod val="60000"/>
              <a:lumOff val="40000"/>
            </a:schemeClr>
          </a:solidFill>
          <a:ln>
            <a:solidFill>
              <a:schemeClr val="accent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Textfeld 31"/>
          <p:cNvSpPr txBox="1"/>
          <p:nvPr/>
        </p:nvSpPr>
        <p:spPr>
          <a:xfrm>
            <a:off x="6448768" y="1634973"/>
            <a:ext cx="37338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a:t>
            </a:r>
            <a:endParaRPr lang="en-US" sz="1000" dirty="0">
              <a:latin typeface="Raleway" panose="020B0604020202020204"/>
            </a:endParaRPr>
          </a:p>
        </p:txBody>
      </p:sp>
      <p:pic>
        <p:nvPicPr>
          <p:cNvPr id="46" name="Inhaltsplatzhalter 21"/>
          <p:cNvPicPr>
            <a:picLocks noChangeAspect="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8585814" y="2187957"/>
            <a:ext cx="1122949" cy="1491915"/>
          </a:xfrm>
          <a:prstGeom prst="rect">
            <a:avLst/>
          </a:prstGeom>
          <a:effectLst>
            <a:glow rad="101600">
              <a:schemeClr val="accent4">
                <a:satMod val="175000"/>
                <a:alpha val="40000"/>
              </a:schemeClr>
            </a:glow>
          </a:effectLst>
        </p:spPr>
      </p:pic>
      <p:sp>
        <p:nvSpPr>
          <p:cNvPr id="11" name="Rechteck 10"/>
          <p:cNvSpPr/>
          <p:nvPr/>
        </p:nvSpPr>
        <p:spPr>
          <a:xfrm>
            <a:off x="1585011" y="1630896"/>
            <a:ext cx="2963055" cy="278162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rotWithShape="1">
          <a:blip r:embed="rId4" cstate="print">
            <a:extLst>
              <a:ext uri="{28A0092B-C50C-407E-A947-70E740481C1C}">
                <a14:useLocalDpi xmlns:a14="http://schemas.microsoft.com/office/drawing/2010/main" val="0"/>
              </a:ext>
            </a:extLst>
          </a:blip>
          <a:srcRect t="5840" r="30171"/>
          <a:stretch/>
        </p:blipFill>
        <p:spPr>
          <a:xfrm>
            <a:off x="1585012" y="1641529"/>
            <a:ext cx="2793363" cy="2793774"/>
          </a:xfrm>
          <a:prstGeom prst="rect">
            <a:avLst/>
          </a:prstGeom>
        </p:spPr>
      </p:pic>
      <p:sp>
        <p:nvSpPr>
          <p:cNvPr id="12" name="Rechteck 11"/>
          <p:cNvSpPr/>
          <p:nvPr/>
        </p:nvSpPr>
        <p:spPr>
          <a:xfrm>
            <a:off x="4008161" y="1908897"/>
            <a:ext cx="506134"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p:cNvSpPr txBox="1"/>
          <p:nvPr/>
        </p:nvSpPr>
        <p:spPr>
          <a:xfrm>
            <a:off x="381000" y="5556971"/>
            <a:ext cx="1713137" cy="707886"/>
          </a:xfrm>
          <a:prstGeom prst="rect">
            <a:avLst/>
          </a:prstGeom>
          <a:noFill/>
        </p:spPr>
        <p:txBody>
          <a:bodyPr wrap="square" rtlCol="0">
            <a:spAutoFit/>
          </a:bodyPr>
          <a:lstStyle/>
          <a:p>
            <a:r>
              <a:rPr lang="en-US" sz="1000" dirty="0" smtClean="0">
                <a:latin typeface="Raleway" panose="020B0604020202020204"/>
              </a:rPr>
              <a:t>n = 266</a:t>
            </a:r>
          </a:p>
          <a:p>
            <a:r>
              <a:rPr lang="en-US" sz="1000" dirty="0" smtClean="0">
                <a:latin typeface="Raleway" panose="020B0604020202020204"/>
              </a:rPr>
              <a:t>Not significant without correction for age and sex</a:t>
            </a:r>
          </a:p>
          <a:p>
            <a:r>
              <a:rPr lang="en-US" sz="1000" dirty="0" err="1" smtClean="0">
                <a:latin typeface="Raleway" panose="020B0604020202020204"/>
              </a:rPr>
              <a:t>ρ</a:t>
            </a:r>
            <a:r>
              <a:rPr lang="en-US" sz="1000" baseline="-25000" dirty="0" err="1" smtClean="0">
                <a:latin typeface="Raleway" panose="020B0604020202020204"/>
              </a:rPr>
              <a:t>partial</a:t>
            </a:r>
            <a:r>
              <a:rPr lang="en-US" sz="1000" dirty="0" smtClean="0">
                <a:latin typeface="Raleway" panose="020B0604020202020204"/>
              </a:rPr>
              <a:t> = 0.126*</a:t>
            </a:r>
            <a:endParaRPr lang="en-US" sz="1000" dirty="0">
              <a:latin typeface="Raleway" panose="020B0604020202020204"/>
            </a:endParaRPr>
          </a:p>
        </p:txBody>
      </p:sp>
      <p:pic>
        <p:nvPicPr>
          <p:cNvPr id="15" name="Grafik 14"/>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539441" y="4765399"/>
            <a:ext cx="1038894" cy="1283533"/>
          </a:xfrm>
          <a:prstGeom prst="rect">
            <a:avLst/>
          </a:prstGeom>
          <a:ln>
            <a:noFill/>
          </a:ln>
        </p:spPr>
      </p:pic>
      <p:sp>
        <p:nvSpPr>
          <p:cNvPr id="16" name="Rechteck 15"/>
          <p:cNvSpPr/>
          <p:nvPr/>
        </p:nvSpPr>
        <p:spPr>
          <a:xfrm>
            <a:off x="7604884" y="3986635"/>
            <a:ext cx="2963056" cy="2790461"/>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fik 17"/>
          <p:cNvPicPr>
            <a:picLocks noChangeAspect="1"/>
          </p:cNvPicPr>
          <p:nvPr/>
        </p:nvPicPr>
        <p:blipFill rotWithShape="1">
          <a:blip r:embed="rId6" cstate="print">
            <a:extLst>
              <a:ext uri="{28A0092B-C50C-407E-A947-70E740481C1C}">
                <a14:useLocalDpi xmlns:a14="http://schemas.microsoft.com/office/drawing/2010/main" val="0"/>
              </a:ext>
            </a:extLst>
          </a:blip>
          <a:srcRect t="5845" r="29346"/>
          <a:stretch/>
        </p:blipFill>
        <p:spPr>
          <a:xfrm>
            <a:off x="7647280" y="4006108"/>
            <a:ext cx="2767642" cy="2777115"/>
          </a:xfrm>
          <a:prstGeom prst="rect">
            <a:avLst/>
          </a:prstGeom>
        </p:spPr>
      </p:pic>
      <p:sp>
        <p:nvSpPr>
          <p:cNvPr id="19" name="Rechteck 18"/>
          <p:cNvSpPr/>
          <p:nvPr/>
        </p:nvSpPr>
        <p:spPr>
          <a:xfrm>
            <a:off x="9932403" y="4159042"/>
            <a:ext cx="476094" cy="3722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feld 19"/>
          <p:cNvSpPr txBox="1"/>
          <p:nvPr/>
        </p:nvSpPr>
        <p:spPr>
          <a:xfrm>
            <a:off x="10098898" y="6149175"/>
            <a:ext cx="1738948" cy="553998"/>
          </a:xfrm>
          <a:prstGeom prst="rect">
            <a:avLst/>
          </a:prstGeom>
          <a:noFill/>
        </p:spPr>
        <p:txBody>
          <a:bodyPr wrap="square" rtlCol="0">
            <a:spAutoFit/>
          </a:bodyPr>
          <a:lstStyle/>
          <a:p>
            <a:pPr algn="r"/>
            <a:r>
              <a:rPr lang="en-US" sz="1000" dirty="0" smtClean="0">
                <a:latin typeface="Raleway" panose="020B0604020202020204"/>
              </a:rPr>
              <a:t>n = 266</a:t>
            </a:r>
          </a:p>
          <a:p>
            <a:pPr algn="r"/>
            <a:r>
              <a:rPr lang="en-US" sz="1000" dirty="0">
                <a:latin typeface="Raleway" panose="020B0604020202020204"/>
              </a:rPr>
              <a:t>ρ</a:t>
            </a:r>
            <a:r>
              <a:rPr lang="en-US" sz="1000" dirty="0" smtClean="0">
                <a:latin typeface="Raleway" panose="020B0604020202020204"/>
              </a:rPr>
              <a:t> = -0.157*</a:t>
            </a:r>
          </a:p>
          <a:p>
            <a:pPr algn="r"/>
            <a:r>
              <a:rPr lang="en-US" sz="1000" dirty="0" err="1" smtClean="0">
                <a:latin typeface="Raleway" panose="020B0604020202020204"/>
              </a:rPr>
              <a:t>ρ</a:t>
            </a:r>
            <a:r>
              <a:rPr lang="en-US" sz="1000" baseline="-25000" dirty="0" err="1" smtClean="0">
                <a:latin typeface="Raleway" panose="020B0604020202020204"/>
              </a:rPr>
              <a:t>partial</a:t>
            </a:r>
            <a:r>
              <a:rPr lang="en-US" sz="1000" dirty="0" smtClean="0">
                <a:latin typeface="Raleway" panose="020B0604020202020204"/>
              </a:rPr>
              <a:t> = 0.160**</a:t>
            </a:r>
            <a:endParaRPr lang="en-US" sz="1000" dirty="0">
              <a:latin typeface="Raleway" panose="020B0604020202020204"/>
            </a:endParaRPr>
          </a:p>
        </p:txBody>
      </p:sp>
      <p:sp>
        <p:nvSpPr>
          <p:cNvPr id="21" name="Textfeld 20"/>
          <p:cNvSpPr txBox="1"/>
          <p:nvPr/>
        </p:nvSpPr>
        <p:spPr>
          <a:xfrm>
            <a:off x="1503959" y="1400399"/>
            <a:ext cx="3044107" cy="253916"/>
          </a:xfrm>
          <a:prstGeom prst="rect">
            <a:avLst/>
          </a:prstGeom>
          <a:noFill/>
        </p:spPr>
        <p:txBody>
          <a:bodyPr wrap="square" rtlCol="0">
            <a:spAutoFit/>
          </a:bodyPr>
          <a:lstStyle/>
          <a:p>
            <a:pPr algn="ctr"/>
            <a:r>
              <a:rPr lang="en-US" sz="1050" b="1" dirty="0" smtClean="0">
                <a:latin typeface="Raleway" panose="020B0604020202020204"/>
              </a:rPr>
              <a:t>CSF A</a:t>
            </a:r>
            <a:r>
              <a:rPr lang="el-GR" sz="1050" b="1" dirty="0" smtClean="0">
                <a:latin typeface="Helvetica" pitchFamily="2" charset="0"/>
              </a:rPr>
              <a:t>β</a:t>
            </a:r>
            <a:endParaRPr lang="en-US" sz="1050" b="1" dirty="0">
              <a:latin typeface="Raleway" panose="020B0604020202020204"/>
            </a:endParaRPr>
          </a:p>
        </p:txBody>
      </p:sp>
      <p:sp>
        <p:nvSpPr>
          <p:cNvPr id="22" name="Textfeld 21"/>
          <p:cNvSpPr txBox="1"/>
          <p:nvPr/>
        </p:nvSpPr>
        <p:spPr>
          <a:xfrm>
            <a:off x="7604884" y="3751745"/>
            <a:ext cx="3044107" cy="253916"/>
          </a:xfrm>
          <a:prstGeom prst="rect">
            <a:avLst/>
          </a:prstGeom>
          <a:noFill/>
        </p:spPr>
        <p:txBody>
          <a:bodyPr wrap="square" rtlCol="0">
            <a:spAutoFit/>
          </a:bodyPr>
          <a:lstStyle/>
          <a:p>
            <a:pPr algn="ctr"/>
            <a:r>
              <a:rPr lang="en-US" sz="1050" b="1" dirty="0" smtClean="0">
                <a:latin typeface="Raleway" panose="020B0604020202020204"/>
              </a:rPr>
              <a:t>CSF A</a:t>
            </a:r>
            <a:r>
              <a:rPr lang="el-GR" sz="1050" b="1" dirty="0" smtClean="0">
                <a:latin typeface="Helvetica" pitchFamily="2" charset="0"/>
              </a:rPr>
              <a:t>β</a:t>
            </a:r>
            <a:endParaRPr lang="en-US" sz="1050" b="1" dirty="0">
              <a:latin typeface="Raleway" panose="020B0604020202020204"/>
            </a:endParaRPr>
          </a:p>
        </p:txBody>
      </p:sp>
    </p:spTree>
    <p:extLst>
      <p:ext uri="{BB962C8B-B14F-4D97-AF65-F5344CB8AC3E}">
        <p14:creationId xmlns:p14="http://schemas.microsoft.com/office/powerpoint/2010/main" val="3507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6"/>
                                        </p:tgtEl>
                                      </p:cBhvr>
                                    </p:animEffect>
                                    <p:animScale>
                                      <p:cBhvr>
                                        <p:cTn id="7" dur="250" autoRev="1" fill="hold"/>
                                        <p:tgtEl>
                                          <p:spTgt spid="4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6637251" y="5943601"/>
            <a:ext cx="5554749" cy="90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fik 21"/>
          <p:cNvPicPr>
            <a:picLocks noChangeAspect="1"/>
          </p:cNvPicPr>
          <p:nvPr/>
        </p:nvPicPr>
        <p:blipFill rotWithShape="1">
          <a:blip r:embed="rId3"/>
          <a:srcRect r="20305"/>
          <a:stretch/>
        </p:blipFill>
        <p:spPr>
          <a:xfrm>
            <a:off x="6550288" y="1622331"/>
            <a:ext cx="4101653" cy="5146652"/>
          </a:xfrm>
          <a:prstGeom prst="rect">
            <a:avLst/>
          </a:prstGeom>
        </p:spPr>
      </p:pic>
      <p:sp>
        <p:nvSpPr>
          <p:cNvPr id="32" name="Inhaltsplatzhalter 12"/>
          <p:cNvSpPr>
            <a:spLocks noGrp="1"/>
          </p:cNvSpPr>
          <p:nvPr>
            <p:ph sz="quarter" idx="13"/>
          </p:nvPr>
        </p:nvSpPr>
        <p:spPr>
          <a:xfrm>
            <a:off x="304800" y="1604434"/>
            <a:ext cx="5994996" cy="4417484"/>
          </a:xfrm>
        </p:spPr>
        <p:txBody>
          <a:bodyPr>
            <a:normAutofit fontScale="92500" lnSpcReduction="10000"/>
          </a:bodyPr>
          <a:lstStyle/>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0" indent="0" algn="ctr">
              <a:buNone/>
            </a:pPr>
            <a:r>
              <a:rPr lang="en-US" sz="1800" b="1" dirty="0" smtClean="0">
                <a:latin typeface="Raleway" panose="020B0604020202020204"/>
              </a:rPr>
              <a:t>27% increased odds </a:t>
            </a:r>
            <a:r>
              <a:rPr lang="en-US" sz="1800" dirty="0" smtClean="0">
                <a:latin typeface="Raleway" panose="020B0604020202020204"/>
              </a:rPr>
              <a:t>to develop (mild) cognitive impairment within two years </a:t>
            </a:r>
            <a:r>
              <a:rPr lang="en-US" sz="1800" b="1" dirty="0" smtClean="0">
                <a:latin typeface="Raleway" panose="020B0604020202020204"/>
              </a:rPr>
              <a:t>per </a:t>
            </a:r>
            <a:r>
              <a:rPr lang="en-US" sz="1800" b="1" dirty="0">
                <a:latin typeface="Raleway" panose="020B0604020202020204"/>
              </a:rPr>
              <a:t>one year BPAD </a:t>
            </a:r>
            <a:r>
              <a:rPr lang="en-US" sz="1800" dirty="0">
                <a:latin typeface="Raleway" panose="020B0604020202020204"/>
              </a:rPr>
              <a:t>(</a:t>
            </a:r>
            <a:r>
              <a:rPr lang="en-US" sz="1800" dirty="0" smtClean="0">
                <a:latin typeface="Raleway" panose="020B0604020202020204"/>
              </a:rPr>
              <a:t>95%CI [</a:t>
            </a:r>
            <a:r>
              <a:rPr lang="en-US" sz="1800" dirty="0">
                <a:latin typeface="Raleway" panose="020B0604020202020204"/>
              </a:rPr>
              <a:t>7</a:t>
            </a:r>
            <a:r>
              <a:rPr lang="en-US" sz="1800" dirty="0" smtClean="0">
                <a:latin typeface="Raleway" panose="020B0604020202020204"/>
              </a:rPr>
              <a:t>%, 51%])</a:t>
            </a:r>
            <a:endParaRPr lang="en-US" sz="1800" dirty="0">
              <a:solidFill>
                <a:srgbClr val="000000"/>
              </a:solidFill>
              <a:latin typeface="Raleway" panose="020B0604020202020204"/>
              <a:cs typeface="Arial" charset="0"/>
            </a:endParaRPr>
          </a:p>
          <a:p>
            <a:pPr marL="0" indent="0" algn="ctr">
              <a:buNone/>
            </a:pPr>
            <a:r>
              <a:rPr lang="en-US" sz="1050" dirty="0" smtClean="0">
                <a:solidFill>
                  <a:srgbClr val="000000"/>
                </a:solidFill>
                <a:latin typeface="Raleway" panose="020B0604020202020204"/>
                <a:cs typeface="Arial" charset="0"/>
              </a:rPr>
              <a:t>age: OR = 10% (95%CI [3%, 19%])**, sex </a:t>
            </a:r>
            <a:r>
              <a:rPr lang="en-US" sz="1050" dirty="0">
                <a:solidFill>
                  <a:srgbClr val="000000"/>
                </a:solidFill>
                <a:latin typeface="Raleway" panose="020B0604020202020204"/>
                <a:cs typeface="Arial" charset="0"/>
              </a:rPr>
              <a:t>not significant in logistic </a:t>
            </a:r>
            <a:r>
              <a:rPr lang="en-US" sz="1050" dirty="0" smtClean="0">
                <a:solidFill>
                  <a:srgbClr val="000000"/>
                </a:solidFill>
                <a:latin typeface="Raleway" panose="020B0604020202020204"/>
                <a:cs typeface="Arial" charset="0"/>
              </a:rPr>
              <a:t>regression</a:t>
            </a:r>
          </a:p>
        </p:txBody>
      </p:sp>
      <p:sp>
        <p:nvSpPr>
          <p:cNvPr id="33" name="Titel 2"/>
          <p:cNvSpPr txBox="1">
            <a:spLocks/>
          </p:cNvSpPr>
          <p:nvPr/>
        </p:nvSpPr>
        <p:spPr bwMode="auto">
          <a:xfrm>
            <a:off x="624416" y="357718"/>
            <a:ext cx="11415184" cy="105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lang="en-US" sz="2933" b="1" kern="1200">
                <a:solidFill>
                  <a:schemeClr val="bg1"/>
                </a:solidFill>
                <a:latin typeface="Raleway" panose="020B0604020202020204" charset="0"/>
                <a:ea typeface="+mj-ea"/>
                <a:cs typeface="+mj-cs"/>
              </a:defRPr>
            </a:lvl1pPr>
            <a:lvl2pPr algn="l" rtl="0" eaLnBrk="1" fontAlgn="base" hangingPunct="1">
              <a:spcBef>
                <a:spcPct val="0"/>
              </a:spcBef>
              <a:spcAft>
                <a:spcPct val="0"/>
              </a:spcAft>
              <a:defRPr sz="2933">
                <a:solidFill>
                  <a:srgbClr val="009BDC"/>
                </a:solidFill>
                <a:latin typeface="Calibri Light" pitchFamily="34" charset="0"/>
              </a:defRPr>
            </a:lvl2pPr>
            <a:lvl3pPr algn="l" rtl="0" eaLnBrk="1" fontAlgn="base" hangingPunct="1">
              <a:spcBef>
                <a:spcPct val="0"/>
              </a:spcBef>
              <a:spcAft>
                <a:spcPct val="0"/>
              </a:spcAft>
              <a:defRPr sz="2933">
                <a:solidFill>
                  <a:srgbClr val="009BDC"/>
                </a:solidFill>
                <a:latin typeface="Calibri Light" pitchFamily="34" charset="0"/>
              </a:defRPr>
            </a:lvl3pPr>
            <a:lvl4pPr algn="l" rtl="0" eaLnBrk="1" fontAlgn="base" hangingPunct="1">
              <a:spcBef>
                <a:spcPct val="0"/>
              </a:spcBef>
              <a:spcAft>
                <a:spcPct val="0"/>
              </a:spcAft>
              <a:defRPr sz="2933">
                <a:solidFill>
                  <a:srgbClr val="009BDC"/>
                </a:solidFill>
                <a:latin typeface="Calibri Light" pitchFamily="34" charset="0"/>
              </a:defRPr>
            </a:lvl4pPr>
            <a:lvl5pPr algn="l" rtl="0" eaLnBrk="1" fontAlgn="base" hangingPunct="1">
              <a:spcBef>
                <a:spcPct val="0"/>
              </a:spcBef>
              <a:spcAft>
                <a:spcPct val="0"/>
              </a:spcAft>
              <a:defRPr sz="2933">
                <a:solidFill>
                  <a:srgbClr val="009BDC"/>
                </a:solidFill>
                <a:latin typeface="Calibri Light" pitchFamily="34" charset="0"/>
              </a:defRPr>
            </a:lvl5pPr>
            <a:lvl6pPr marL="609585" algn="l" rtl="0" eaLnBrk="1" fontAlgn="base" hangingPunct="1">
              <a:spcBef>
                <a:spcPct val="0"/>
              </a:spcBef>
              <a:spcAft>
                <a:spcPct val="0"/>
              </a:spcAft>
              <a:defRPr sz="2933">
                <a:solidFill>
                  <a:srgbClr val="009BDC"/>
                </a:solidFill>
                <a:latin typeface="Calibri Light" pitchFamily="34" charset="0"/>
              </a:defRPr>
            </a:lvl6pPr>
            <a:lvl7pPr marL="1219170" algn="l" rtl="0" eaLnBrk="1" fontAlgn="base" hangingPunct="1">
              <a:spcBef>
                <a:spcPct val="0"/>
              </a:spcBef>
              <a:spcAft>
                <a:spcPct val="0"/>
              </a:spcAft>
              <a:defRPr sz="2933">
                <a:solidFill>
                  <a:srgbClr val="009BDC"/>
                </a:solidFill>
                <a:latin typeface="Calibri Light" pitchFamily="34" charset="0"/>
              </a:defRPr>
            </a:lvl7pPr>
            <a:lvl8pPr marL="1828754" algn="l" rtl="0" eaLnBrk="1" fontAlgn="base" hangingPunct="1">
              <a:spcBef>
                <a:spcPct val="0"/>
              </a:spcBef>
              <a:spcAft>
                <a:spcPct val="0"/>
              </a:spcAft>
              <a:defRPr sz="2933">
                <a:solidFill>
                  <a:srgbClr val="009BDC"/>
                </a:solidFill>
                <a:latin typeface="Calibri Light" pitchFamily="34" charset="0"/>
              </a:defRPr>
            </a:lvl8pPr>
            <a:lvl9pPr marL="2438339" algn="l" rtl="0" eaLnBrk="1" fontAlgn="base" hangingPunct="1">
              <a:spcBef>
                <a:spcPct val="0"/>
              </a:spcBef>
              <a:spcAft>
                <a:spcPct val="0"/>
              </a:spcAft>
              <a:defRPr sz="2933">
                <a:solidFill>
                  <a:srgbClr val="009BDC"/>
                </a:solidFill>
                <a:latin typeface="Calibri Light" pitchFamily="34" charset="0"/>
              </a:defRPr>
            </a:lvl9pPr>
          </a:lstStyle>
          <a:p>
            <a:r>
              <a:rPr lang="en-US" sz="2800" dirty="0" smtClean="0">
                <a:solidFill>
                  <a:schemeClr val="accent4">
                    <a:lumMod val="50000"/>
                  </a:schemeClr>
                </a:solidFill>
              </a:rPr>
              <a:t>FDG-BPAD predicts conversion to MCI/Alzheimer’s disease in CN</a:t>
            </a:r>
            <a:endParaRPr lang="en-US" sz="2800" dirty="0">
              <a:solidFill>
                <a:schemeClr val="accent4">
                  <a:lumMod val="50000"/>
                </a:schemeClr>
              </a:solidFill>
            </a:endParaRPr>
          </a:p>
        </p:txBody>
      </p:sp>
      <p:cxnSp>
        <p:nvCxnSpPr>
          <p:cNvPr id="7" name="Gerader Verbinder 6"/>
          <p:cNvCxnSpPr/>
          <p:nvPr/>
        </p:nvCxnSpPr>
        <p:spPr>
          <a:xfrm flipV="1">
            <a:off x="8743293" y="1849582"/>
            <a:ext cx="4948" cy="4547748"/>
          </a:xfrm>
          <a:prstGeom prst="line">
            <a:avLst/>
          </a:prstGeom>
          <a:ln w="19050">
            <a:solidFill>
              <a:schemeClr val="bg1">
                <a:lumMod val="75000"/>
              </a:schemeClr>
            </a:solidFill>
            <a:prstDash val="dash"/>
          </a:ln>
        </p:spPr>
        <p:style>
          <a:lnRef idx="1">
            <a:schemeClr val="accent4"/>
          </a:lnRef>
          <a:fillRef idx="0">
            <a:schemeClr val="accent4"/>
          </a:fillRef>
          <a:effectRef idx="0">
            <a:schemeClr val="accent4"/>
          </a:effectRef>
          <a:fontRef idx="minor">
            <a:schemeClr val="tx1"/>
          </a:fontRef>
        </p:style>
      </p:cxnSp>
      <p:pic>
        <p:nvPicPr>
          <p:cNvPr id="35" name="Inhaltsplatzhalter 21"/>
          <p:cNvPicPr>
            <a:picLocks noChangeAspect="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2295965" y="1787700"/>
            <a:ext cx="2095924" cy="2784579"/>
          </a:xfrm>
          <a:prstGeom prst="rect">
            <a:avLst/>
          </a:prstGeom>
        </p:spPr>
      </p:pic>
      <p:sp>
        <p:nvSpPr>
          <p:cNvPr id="36" name="Textfeld 35"/>
          <p:cNvSpPr txBox="1"/>
          <p:nvPr/>
        </p:nvSpPr>
        <p:spPr>
          <a:xfrm>
            <a:off x="2583935" y="2515171"/>
            <a:ext cx="1565564" cy="1754326"/>
          </a:xfrm>
          <a:prstGeom prst="rect">
            <a:avLst/>
          </a:prstGeom>
          <a:noFill/>
        </p:spPr>
        <p:txBody>
          <a:bodyPr wrap="square" rtlCol="0">
            <a:spAutoFit/>
          </a:bodyPr>
          <a:lstStyle/>
          <a:p>
            <a:pPr algn="ctr"/>
            <a:r>
              <a:rPr lang="en-US" sz="5400" b="1" dirty="0" smtClean="0">
                <a:solidFill>
                  <a:schemeClr val="bg1"/>
                </a:solidFill>
                <a:effectLst>
                  <a:outerShdw blurRad="63500" sx="102000" sy="102000" algn="ctr" rotWithShape="0">
                    <a:prstClr val="black">
                      <a:alpha val="40000"/>
                    </a:prstClr>
                  </a:outerShdw>
                </a:effectLst>
                <a:latin typeface="Raleway" panose="020B0604020202020204"/>
              </a:rPr>
              <a:t>27%</a:t>
            </a:r>
          </a:p>
          <a:p>
            <a:pPr algn="ctr"/>
            <a:r>
              <a:rPr lang="en-US" sz="5400" b="1" dirty="0" smtClean="0">
                <a:solidFill>
                  <a:schemeClr val="bg1"/>
                </a:solidFill>
                <a:effectLst>
                  <a:outerShdw blurRad="63500" sx="102000" sy="102000" algn="ctr" rotWithShape="0">
                    <a:prstClr val="black">
                      <a:alpha val="40000"/>
                    </a:prstClr>
                  </a:outerShdw>
                </a:effectLst>
                <a:latin typeface="Raleway" panose="020B0604020202020204"/>
              </a:rPr>
              <a:t>**</a:t>
            </a:r>
            <a:endParaRPr lang="en-US" b="1" dirty="0">
              <a:solidFill>
                <a:schemeClr val="bg1"/>
              </a:solidFill>
              <a:effectLst>
                <a:outerShdw blurRad="63500" sx="102000" sy="102000" algn="ctr" rotWithShape="0">
                  <a:prstClr val="black">
                    <a:alpha val="40000"/>
                  </a:prstClr>
                </a:outerShdw>
              </a:effectLst>
              <a:latin typeface="Raleway" panose="020B0604020202020204"/>
            </a:endParaRPr>
          </a:p>
        </p:txBody>
      </p:sp>
      <p:sp>
        <p:nvSpPr>
          <p:cNvPr id="9" name="Gleichschenkliges Dreieck 8"/>
          <p:cNvSpPr/>
          <p:nvPr/>
        </p:nvSpPr>
        <p:spPr>
          <a:xfrm>
            <a:off x="10693035" y="3655258"/>
            <a:ext cx="97797" cy="10733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hteck 9"/>
          <p:cNvSpPr/>
          <p:nvPr/>
        </p:nvSpPr>
        <p:spPr>
          <a:xfrm>
            <a:off x="10704187" y="3859915"/>
            <a:ext cx="85595" cy="84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3" name="Grafik 12"/>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83397" t="55619" r="12193" b="41186"/>
          <a:stretch/>
        </p:blipFill>
        <p:spPr>
          <a:xfrm>
            <a:off x="10525003" y="4372346"/>
            <a:ext cx="413165" cy="299323"/>
          </a:xfrm>
          <a:prstGeom prst="rect">
            <a:avLst/>
          </a:prstGeom>
        </p:spPr>
      </p:pic>
      <p:pic>
        <p:nvPicPr>
          <p:cNvPr id="14" name="Grafik 13"/>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83397" t="59627" r="12562" b="37267"/>
          <a:stretch/>
        </p:blipFill>
        <p:spPr>
          <a:xfrm>
            <a:off x="10527510" y="4611254"/>
            <a:ext cx="378529" cy="290946"/>
          </a:xfrm>
          <a:prstGeom prst="rect">
            <a:avLst/>
          </a:prstGeom>
        </p:spPr>
      </p:pic>
      <p:pic>
        <p:nvPicPr>
          <p:cNvPr id="15" name="Grafik 14"/>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83397" t="63398" r="13228" b="32685"/>
          <a:stretch/>
        </p:blipFill>
        <p:spPr>
          <a:xfrm>
            <a:off x="10528017" y="4830465"/>
            <a:ext cx="316183" cy="366970"/>
          </a:xfrm>
          <a:prstGeom prst="rect">
            <a:avLst/>
          </a:prstGeom>
        </p:spPr>
      </p:pic>
      <p:sp>
        <p:nvSpPr>
          <p:cNvPr id="2" name="Rechteck 1"/>
          <p:cNvSpPr/>
          <p:nvPr/>
        </p:nvSpPr>
        <p:spPr>
          <a:xfrm>
            <a:off x="10648825" y="3216156"/>
            <a:ext cx="1219325" cy="262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feld 16"/>
          <p:cNvSpPr txBox="1"/>
          <p:nvPr/>
        </p:nvSpPr>
        <p:spPr>
          <a:xfrm>
            <a:off x="10550977" y="3205852"/>
            <a:ext cx="1528948" cy="230832"/>
          </a:xfrm>
          <a:prstGeom prst="rect">
            <a:avLst/>
          </a:prstGeom>
          <a:noFill/>
        </p:spPr>
        <p:txBody>
          <a:bodyPr wrap="square" rtlCol="0">
            <a:spAutoFit/>
          </a:bodyPr>
          <a:lstStyle/>
          <a:p>
            <a:pPr algn="ctr"/>
            <a:r>
              <a:rPr lang="en-US" sz="900" b="1" dirty="0" smtClean="0">
                <a:latin typeface="Raleway" panose="020B0604020202020204"/>
              </a:rPr>
              <a:t>Diagnosis after 24 months</a:t>
            </a:r>
            <a:endParaRPr lang="en-US" sz="900" b="1" dirty="0">
              <a:latin typeface="Raleway" panose="020B0604020202020204"/>
            </a:endParaRPr>
          </a:p>
        </p:txBody>
      </p:sp>
      <p:sp>
        <p:nvSpPr>
          <p:cNvPr id="3" name="Rechteck 2"/>
          <p:cNvSpPr/>
          <p:nvPr/>
        </p:nvSpPr>
        <p:spPr>
          <a:xfrm>
            <a:off x="10896605" y="3488669"/>
            <a:ext cx="568653" cy="563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feld 18"/>
          <p:cNvSpPr txBox="1"/>
          <p:nvPr/>
        </p:nvSpPr>
        <p:spPr>
          <a:xfrm>
            <a:off x="10785773" y="3425801"/>
            <a:ext cx="1528948" cy="600164"/>
          </a:xfrm>
          <a:prstGeom prst="rect">
            <a:avLst/>
          </a:prstGeom>
          <a:noFill/>
        </p:spPr>
        <p:txBody>
          <a:bodyPr wrap="square" rtlCol="0">
            <a:spAutoFit/>
          </a:bodyPr>
          <a:lstStyle/>
          <a:p>
            <a:r>
              <a:rPr lang="en-US" sz="900" dirty="0" smtClean="0">
                <a:latin typeface="Raleway" panose="020B0604020202020204"/>
              </a:rPr>
              <a:t>CN (n=305)</a:t>
            </a:r>
          </a:p>
          <a:p>
            <a:r>
              <a:rPr lang="en-US" sz="300" dirty="0" smtClean="0">
                <a:latin typeface="Raleway" panose="020B0604020202020204"/>
              </a:rPr>
              <a:t> </a:t>
            </a:r>
            <a:endParaRPr lang="en-US" sz="100" dirty="0">
              <a:latin typeface="Raleway" panose="020B0604020202020204"/>
            </a:endParaRPr>
          </a:p>
          <a:p>
            <a:r>
              <a:rPr lang="en-US" sz="900" dirty="0" smtClean="0">
                <a:latin typeface="Raleway" panose="020B0604020202020204"/>
              </a:rPr>
              <a:t>MCI (n=23)</a:t>
            </a:r>
          </a:p>
          <a:p>
            <a:r>
              <a:rPr lang="en-US" sz="300" dirty="0" smtClean="0">
                <a:latin typeface="Raleway" panose="020B0604020202020204"/>
              </a:rPr>
              <a:t> </a:t>
            </a:r>
            <a:endParaRPr lang="en-US" sz="300" dirty="0">
              <a:latin typeface="Raleway" panose="020B0604020202020204"/>
            </a:endParaRPr>
          </a:p>
          <a:p>
            <a:r>
              <a:rPr lang="en-US" sz="900" dirty="0" smtClean="0">
                <a:latin typeface="Raleway" panose="020B0604020202020204"/>
              </a:rPr>
              <a:t>AD (n=3)</a:t>
            </a:r>
            <a:endParaRPr lang="en-US" sz="900" dirty="0">
              <a:latin typeface="Raleway" panose="020B0604020202020204"/>
            </a:endParaRPr>
          </a:p>
        </p:txBody>
      </p:sp>
      <p:sp>
        <p:nvSpPr>
          <p:cNvPr id="6" name="Rechteck 5"/>
          <p:cNvSpPr/>
          <p:nvPr/>
        </p:nvSpPr>
        <p:spPr>
          <a:xfrm>
            <a:off x="10896605" y="4497044"/>
            <a:ext cx="666501" cy="613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feld 22"/>
          <p:cNvSpPr txBox="1"/>
          <p:nvPr/>
        </p:nvSpPr>
        <p:spPr>
          <a:xfrm>
            <a:off x="10804686" y="4434226"/>
            <a:ext cx="1528948" cy="600164"/>
          </a:xfrm>
          <a:prstGeom prst="rect">
            <a:avLst/>
          </a:prstGeom>
          <a:noFill/>
        </p:spPr>
        <p:txBody>
          <a:bodyPr wrap="square" rtlCol="0">
            <a:spAutoFit/>
          </a:bodyPr>
          <a:lstStyle/>
          <a:p>
            <a:r>
              <a:rPr lang="en-US" sz="900" dirty="0" smtClean="0">
                <a:latin typeface="Raleway" panose="020B0604020202020204"/>
              </a:rPr>
              <a:t>Young old (&lt;75 y.)</a:t>
            </a:r>
          </a:p>
          <a:p>
            <a:r>
              <a:rPr lang="en-US" sz="300" dirty="0" smtClean="0">
                <a:latin typeface="Raleway" panose="020B0604020202020204"/>
              </a:rPr>
              <a:t> </a:t>
            </a:r>
            <a:endParaRPr lang="en-US" sz="100" dirty="0">
              <a:latin typeface="Raleway" panose="020B0604020202020204"/>
            </a:endParaRPr>
          </a:p>
          <a:p>
            <a:r>
              <a:rPr lang="en-US" sz="900" dirty="0" smtClean="0">
                <a:latin typeface="Raleway" panose="020B0604020202020204"/>
              </a:rPr>
              <a:t>Middle old (75 – 84 y.)</a:t>
            </a:r>
          </a:p>
          <a:p>
            <a:r>
              <a:rPr lang="en-US" sz="300" dirty="0" smtClean="0">
                <a:latin typeface="Raleway" panose="020B0604020202020204"/>
              </a:rPr>
              <a:t> </a:t>
            </a:r>
            <a:endParaRPr lang="en-US" sz="300" dirty="0">
              <a:latin typeface="Raleway" panose="020B0604020202020204"/>
            </a:endParaRPr>
          </a:p>
          <a:p>
            <a:r>
              <a:rPr lang="en-US" sz="900" dirty="0" smtClean="0">
                <a:latin typeface="Raleway" panose="020B0604020202020204"/>
              </a:rPr>
              <a:t>Oldest old (&gt; 85 y.)</a:t>
            </a:r>
            <a:endParaRPr lang="en-US" sz="900" dirty="0">
              <a:latin typeface="Raleway" panose="020B0604020202020204"/>
            </a:endParaRPr>
          </a:p>
        </p:txBody>
      </p:sp>
      <p:sp>
        <p:nvSpPr>
          <p:cNvPr id="25" name="Textfeld 24"/>
          <p:cNvSpPr txBox="1"/>
          <p:nvPr/>
        </p:nvSpPr>
        <p:spPr>
          <a:xfrm>
            <a:off x="10550977" y="4182732"/>
            <a:ext cx="1528948" cy="230832"/>
          </a:xfrm>
          <a:prstGeom prst="rect">
            <a:avLst/>
          </a:prstGeom>
          <a:noFill/>
        </p:spPr>
        <p:txBody>
          <a:bodyPr wrap="square" rtlCol="0">
            <a:spAutoFit/>
          </a:bodyPr>
          <a:lstStyle/>
          <a:p>
            <a:pPr algn="ctr"/>
            <a:r>
              <a:rPr lang="en-US" sz="900" b="1" dirty="0" smtClean="0">
                <a:latin typeface="Raleway" panose="020B0604020202020204"/>
              </a:rPr>
              <a:t>Age Category</a:t>
            </a:r>
            <a:endParaRPr lang="en-US" sz="900" b="1" dirty="0">
              <a:latin typeface="Raleway" panose="020B0604020202020204"/>
            </a:endParaRPr>
          </a:p>
        </p:txBody>
      </p:sp>
      <p:sp>
        <p:nvSpPr>
          <p:cNvPr id="12" name="Rechteck 11"/>
          <p:cNvSpPr/>
          <p:nvPr/>
        </p:nvSpPr>
        <p:spPr>
          <a:xfrm>
            <a:off x="8350643" y="6444954"/>
            <a:ext cx="302200" cy="346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8598028" y="6335142"/>
            <a:ext cx="302200" cy="307777"/>
          </a:xfrm>
          <a:prstGeom prst="rect">
            <a:avLst/>
          </a:prstGeom>
          <a:noFill/>
        </p:spPr>
        <p:txBody>
          <a:bodyPr wrap="square" rtlCol="0">
            <a:spAutoFit/>
          </a:bodyPr>
          <a:lstStyle/>
          <a:p>
            <a:r>
              <a:rPr lang="en-US" sz="1400" b="1" dirty="0" smtClean="0">
                <a:latin typeface="Raleway" panose="020B0604020202020204"/>
              </a:rPr>
              <a:t>0</a:t>
            </a:r>
            <a:endParaRPr lang="en-US" sz="1050" dirty="0">
              <a:latin typeface="Raleway" panose="020B0604020202020204"/>
            </a:endParaRPr>
          </a:p>
        </p:txBody>
      </p:sp>
      <p:sp>
        <p:nvSpPr>
          <p:cNvPr id="28" name="Textfeld 27"/>
          <p:cNvSpPr txBox="1"/>
          <p:nvPr/>
        </p:nvSpPr>
        <p:spPr>
          <a:xfrm>
            <a:off x="7333882" y="2002071"/>
            <a:ext cx="1217152" cy="923330"/>
          </a:xfrm>
          <a:prstGeom prst="rect">
            <a:avLst/>
          </a:prstGeom>
          <a:noFill/>
        </p:spPr>
        <p:txBody>
          <a:bodyPr wrap="square" rtlCol="0">
            <a:spAutoFit/>
          </a:bodyPr>
          <a:lstStyle/>
          <a:p>
            <a:pPr algn="ctr"/>
            <a:r>
              <a:rPr lang="en-US" b="1" dirty="0" smtClean="0">
                <a:solidFill>
                  <a:srgbClr val="2B7000"/>
                </a:solidFill>
                <a:latin typeface="Raleway" panose="020B0604020202020204"/>
              </a:rPr>
              <a:t>negative BPAD</a:t>
            </a:r>
          </a:p>
          <a:p>
            <a:pPr algn="ctr"/>
            <a:r>
              <a:rPr lang="en-US" sz="900" dirty="0" smtClean="0">
                <a:solidFill>
                  <a:srgbClr val="2B7000"/>
                </a:solidFill>
                <a:latin typeface="Raleway" panose="020B0604020202020204"/>
              </a:rPr>
              <a:t>Total: 153</a:t>
            </a:r>
          </a:p>
          <a:p>
            <a:pPr algn="ctr"/>
            <a:r>
              <a:rPr lang="en-US" sz="900" dirty="0" smtClean="0">
                <a:solidFill>
                  <a:srgbClr val="2B7000"/>
                </a:solidFill>
                <a:latin typeface="Raleway" panose="020B0604020202020204"/>
              </a:rPr>
              <a:t>Converters: 8 (5%)</a:t>
            </a:r>
            <a:endParaRPr lang="en-US" sz="900" dirty="0">
              <a:solidFill>
                <a:srgbClr val="2B7000"/>
              </a:solidFill>
              <a:latin typeface="Raleway" panose="020B0604020202020204"/>
            </a:endParaRPr>
          </a:p>
        </p:txBody>
      </p:sp>
      <p:sp>
        <p:nvSpPr>
          <p:cNvPr id="34" name="Textfeld 33"/>
          <p:cNvSpPr txBox="1"/>
          <p:nvPr/>
        </p:nvSpPr>
        <p:spPr>
          <a:xfrm>
            <a:off x="8982977" y="2002071"/>
            <a:ext cx="1333263" cy="923330"/>
          </a:xfrm>
          <a:prstGeom prst="rect">
            <a:avLst/>
          </a:prstGeom>
          <a:noFill/>
        </p:spPr>
        <p:txBody>
          <a:bodyPr wrap="square" rtlCol="0">
            <a:spAutoFit/>
          </a:bodyPr>
          <a:lstStyle/>
          <a:p>
            <a:pPr algn="ctr"/>
            <a:r>
              <a:rPr lang="en-US" b="1" dirty="0" smtClean="0">
                <a:solidFill>
                  <a:srgbClr val="A20013"/>
                </a:solidFill>
                <a:latin typeface="Raleway" panose="020B0604020202020204"/>
              </a:rPr>
              <a:t>positive BPAD</a:t>
            </a:r>
          </a:p>
          <a:p>
            <a:pPr algn="ctr"/>
            <a:r>
              <a:rPr lang="en-US" sz="900" dirty="0" smtClean="0">
                <a:solidFill>
                  <a:srgbClr val="A20013"/>
                </a:solidFill>
                <a:latin typeface="Raleway" panose="020B0604020202020204"/>
              </a:rPr>
              <a:t>Total: 142</a:t>
            </a:r>
          </a:p>
          <a:p>
            <a:pPr algn="ctr"/>
            <a:r>
              <a:rPr lang="en-US" sz="900" dirty="0" smtClean="0">
                <a:solidFill>
                  <a:srgbClr val="A20013"/>
                </a:solidFill>
                <a:latin typeface="Raleway" panose="020B0604020202020204"/>
              </a:rPr>
              <a:t>Converters: 18 (13%)</a:t>
            </a:r>
            <a:endParaRPr lang="en-US" sz="900" dirty="0">
              <a:solidFill>
                <a:srgbClr val="A20013"/>
              </a:solidFill>
              <a:latin typeface="Raleway" panose="020B0604020202020204"/>
            </a:endParaRPr>
          </a:p>
        </p:txBody>
      </p:sp>
      <p:sp>
        <p:nvSpPr>
          <p:cNvPr id="29" name="Textfeld 28"/>
          <p:cNvSpPr txBox="1"/>
          <p:nvPr/>
        </p:nvSpPr>
        <p:spPr>
          <a:xfrm>
            <a:off x="10623306" y="3038391"/>
            <a:ext cx="139458" cy="707886"/>
          </a:xfrm>
          <a:prstGeom prst="rect">
            <a:avLst/>
          </a:prstGeom>
          <a:noFill/>
        </p:spPr>
        <p:txBody>
          <a:bodyPr wrap="square" rtlCol="0">
            <a:spAutoFit/>
          </a:bodyPr>
          <a:lstStyle/>
          <a:p>
            <a:r>
              <a:rPr lang="en-US" sz="4000" dirty="0" smtClean="0"/>
              <a:t>.</a:t>
            </a:r>
            <a:endParaRPr lang="en-US" dirty="0"/>
          </a:p>
        </p:txBody>
      </p:sp>
      <p:sp>
        <p:nvSpPr>
          <p:cNvPr id="38" name="Textfeld 37"/>
          <p:cNvSpPr txBox="1"/>
          <p:nvPr/>
        </p:nvSpPr>
        <p:spPr>
          <a:xfrm>
            <a:off x="3218130" y="6441483"/>
            <a:ext cx="4724328" cy="253916"/>
          </a:xfrm>
          <a:prstGeom prst="rect">
            <a:avLst/>
          </a:prstGeom>
          <a:noFill/>
        </p:spPr>
        <p:txBody>
          <a:bodyPr wrap="square" rtlCol="0">
            <a:spAutoFit/>
          </a:bodyPr>
          <a:lstStyle/>
          <a:p>
            <a:r>
              <a:rPr lang="en-US" sz="1050" dirty="0" smtClean="0">
                <a:latin typeface="Raleway" panose="020B0604020202020204"/>
              </a:rPr>
              <a:t>* Significant at p &lt; 0.05, ** p &lt; 0.01, *** p &lt; 0.001</a:t>
            </a:r>
            <a:endParaRPr lang="en-US" sz="1050" dirty="0">
              <a:latin typeface="Raleway" panose="020B0604020202020204"/>
            </a:endParaRPr>
          </a:p>
        </p:txBody>
      </p:sp>
      <p:pic>
        <p:nvPicPr>
          <p:cNvPr id="27" name="Grafik 26"/>
          <p:cNvPicPr>
            <a:picLocks noChangeAspect="1"/>
          </p:cNvPicPr>
          <p:nvPr/>
        </p:nvPicPr>
        <p:blipFill>
          <a:blip r:embed="rId6" cstate="print">
            <a:clrChange>
              <a:clrFrom>
                <a:srgbClr val="000000"/>
              </a:clrFrom>
              <a:clrTo>
                <a:srgbClr val="000000">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283728" y="5817867"/>
            <a:ext cx="661915" cy="817783"/>
          </a:xfrm>
          <a:prstGeom prst="rect">
            <a:avLst/>
          </a:prstGeom>
          <a:ln>
            <a:noFill/>
          </a:ln>
        </p:spPr>
      </p:pic>
      <p:sp>
        <p:nvSpPr>
          <p:cNvPr id="30" name="Multiplizieren 29"/>
          <p:cNvSpPr/>
          <p:nvPr/>
        </p:nvSpPr>
        <p:spPr>
          <a:xfrm>
            <a:off x="11215125" y="5698163"/>
            <a:ext cx="799120" cy="1090275"/>
          </a:xfrm>
          <a:prstGeom prst="mathMultiply">
            <a:avLst>
              <a:gd name="adj1" fmla="val 80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564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nodePh="1">
                                  <p:stCondLst>
                                    <p:cond delay="0"/>
                                  </p:stCondLst>
                                  <p:endCondLst>
                                    <p:cond evt="begin" delay="0">
                                      <p:tn val="31"/>
                                    </p:cond>
                                  </p:end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6" presetClass="emph" presetSubtype="0" fill="hold" nodeType="clickEffect">
                                  <p:stCondLst>
                                    <p:cond delay="0"/>
                                  </p:stCondLst>
                                  <p:childTnLst>
                                    <p:animEffect transition="out" filter="fade">
                                      <p:cBhvr>
                                        <p:cTn id="50" dur="500" tmFilter="0, 0; .2, .5; .8, .5; 1, 0"/>
                                        <p:tgtEl>
                                          <p:spTgt spid="35"/>
                                        </p:tgtEl>
                                      </p:cBhvr>
                                    </p:animEffect>
                                    <p:animScale>
                                      <p:cBhvr>
                                        <p:cTn id="51"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2" grpId="0" animBg="1"/>
      <p:bldP spid="17" grpId="0"/>
      <p:bldP spid="3" grpId="0" animBg="1"/>
      <p:bldP spid="19" grpId="0"/>
      <p:bldP spid="6" grpId="0" animBg="1"/>
      <p:bldP spid="23" grpId="0"/>
      <p:bldP spid="25" grpId="0"/>
      <p:bldP spid="12" grpId="0"/>
      <p:bldP spid="11" grpId="0"/>
      <p:bldP spid="28" grpId="0"/>
      <p:bldP spid="34"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3676441" y="1647690"/>
            <a:ext cx="6444304" cy="923330"/>
          </a:xfrm>
          <a:prstGeom prst="rect">
            <a:avLst/>
          </a:prstGeom>
          <a:noFill/>
        </p:spPr>
        <p:txBody>
          <a:bodyPr wrap="square" rtlCol="0">
            <a:spAutoFit/>
          </a:bodyPr>
          <a:lstStyle/>
          <a:p>
            <a:r>
              <a:rPr lang="en-US" sz="5400" b="1" dirty="0" smtClean="0">
                <a:solidFill>
                  <a:schemeClr val="accent4">
                    <a:lumMod val="50000"/>
                  </a:schemeClr>
                </a:solidFill>
                <a:latin typeface="Raleway" panose="020B0604020202020204"/>
              </a:rPr>
              <a:t>BPAD in MCI</a:t>
            </a:r>
            <a:endParaRPr lang="en-US" sz="2800" b="1" dirty="0">
              <a:solidFill>
                <a:schemeClr val="accent4">
                  <a:lumMod val="50000"/>
                </a:schemeClr>
              </a:solidFill>
              <a:latin typeface="Raleway" panose="020B0604020202020204"/>
            </a:endParaRPr>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4799" y="4626003"/>
            <a:ext cx="2720840" cy="1781503"/>
          </a:xfrm>
          <a:prstGeom prst="rect">
            <a:avLst/>
          </a:prstGeom>
        </p:spPr>
      </p:pic>
    </p:spTree>
    <p:extLst>
      <p:ext uri="{BB962C8B-B14F-4D97-AF65-F5344CB8AC3E}">
        <p14:creationId xmlns:p14="http://schemas.microsoft.com/office/powerpoint/2010/main" val="3291088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a:xfrm>
            <a:off x="11592115" y="6264857"/>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87643" y="1865465"/>
            <a:ext cx="5519293" cy="4979452"/>
          </a:xfrm>
          <a:prstGeom prst="rect">
            <a:avLst/>
          </a:prstGeom>
          <a:solidFill>
            <a:srgbClr val="F5D687"/>
          </a:solidFill>
          <a:ln>
            <a:solidFill>
              <a:srgbClr val="F9C23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381000" y="357718"/>
            <a:ext cx="11742174" cy="1054100"/>
          </a:xfrm>
        </p:spPr>
        <p:txBody>
          <a:bodyPr>
            <a:noAutofit/>
          </a:bodyPr>
          <a:lstStyle/>
          <a:p>
            <a:r>
              <a:rPr lang="en-US" sz="2800" dirty="0" smtClean="0">
                <a:solidFill>
                  <a:schemeClr val="accent4">
                    <a:lumMod val="50000"/>
                  </a:schemeClr>
                </a:solidFill>
              </a:rPr>
              <a:t>Higher BPAD (esp. MRI) is associated with worse cognitive performance in MCI</a:t>
            </a:r>
            <a:endParaRPr lang="en-US" sz="2800" dirty="0">
              <a:solidFill>
                <a:schemeClr val="accent4">
                  <a:lumMod val="50000"/>
                </a:schemeClr>
              </a:solidFill>
            </a:endParaRPr>
          </a:p>
        </p:txBody>
      </p:sp>
      <p:sp>
        <p:nvSpPr>
          <p:cNvPr id="17" name="Rechteck 16"/>
          <p:cNvSpPr/>
          <p:nvPr/>
        </p:nvSpPr>
        <p:spPr>
          <a:xfrm>
            <a:off x="293917" y="1411818"/>
            <a:ext cx="5529943" cy="4967211"/>
          </a:xfrm>
          <a:prstGeom prst="rect">
            <a:avLst/>
          </a:prstGeom>
          <a:solidFill>
            <a:schemeClr val="accent1">
              <a:lumMod val="60000"/>
              <a:lumOff val="40000"/>
            </a:schemeClr>
          </a:solidFill>
          <a:ln>
            <a:solidFill>
              <a:schemeClr val="accent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Textfeld 31"/>
          <p:cNvSpPr txBox="1"/>
          <p:nvPr/>
        </p:nvSpPr>
        <p:spPr>
          <a:xfrm>
            <a:off x="6448768" y="1634973"/>
            <a:ext cx="37338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a:t>
            </a:r>
            <a:endParaRPr lang="en-US" sz="1000" dirty="0">
              <a:latin typeface="Raleway" panose="020B0604020202020204"/>
            </a:endParaRPr>
          </a:p>
        </p:txBody>
      </p:sp>
      <p:pic>
        <p:nvPicPr>
          <p:cNvPr id="46" name="Inhaltsplatzhalter 21"/>
          <p:cNvPicPr>
            <a:picLocks noChangeAspect="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8670046" y="2172228"/>
            <a:ext cx="1122949" cy="1491915"/>
          </a:xfrm>
          <a:prstGeom prst="rect">
            <a:avLst/>
          </a:prstGeom>
        </p:spPr>
      </p:pic>
      <p:pic>
        <p:nvPicPr>
          <p:cNvPr id="26" name="Grafik 25"/>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62734" y="4520933"/>
            <a:ext cx="1038894" cy="1283533"/>
          </a:xfrm>
          <a:prstGeom prst="rect">
            <a:avLst/>
          </a:prstGeom>
          <a:ln>
            <a:noFill/>
          </a:ln>
          <a:effectLst>
            <a:glow rad="63500">
              <a:schemeClr val="accent5">
                <a:satMod val="175000"/>
                <a:alpha val="40000"/>
              </a:schemeClr>
            </a:glow>
          </a:effectLst>
        </p:spPr>
      </p:pic>
      <p:sp>
        <p:nvSpPr>
          <p:cNvPr id="11" name="Rechteck 10"/>
          <p:cNvSpPr/>
          <p:nvPr/>
        </p:nvSpPr>
        <p:spPr>
          <a:xfrm>
            <a:off x="521909" y="1815453"/>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108931" y="1816870"/>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418498" y="1542265"/>
            <a:ext cx="4488471" cy="253916"/>
          </a:xfrm>
          <a:prstGeom prst="rect">
            <a:avLst/>
          </a:prstGeom>
          <a:noFill/>
        </p:spPr>
        <p:txBody>
          <a:bodyPr wrap="square" rtlCol="0">
            <a:spAutoFit/>
          </a:bodyPr>
          <a:lstStyle/>
          <a:p>
            <a:r>
              <a:rPr lang="en-US" sz="1050" b="1" dirty="0" smtClean="0">
                <a:latin typeface="Raleway" panose="020B0604020202020204"/>
              </a:rPr>
              <a:t>Memory		                      Executive Function</a:t>
            </a:r>
            <a:endParaRPr lang="en-US" sz="1050" b="1" dirty="0">
              <a:latin typeface="Raleway" panose="020B0604020202020204"/>
            </a:endParaRPr>
          </a:p>
        </p:txBody>
      </p:sp>
      <p:sp>
        <p:nvSpPr>
          <p:cNvPr id="14" name="Textfeld 13"/>
          <p:cNvSpPr txBox="1"/>
          <p:nvPr/>
        </p:nvSpPr>
        <p:spPr>
          <a:xfrm>
            <a:off x="557685" y="4140896"/>
            <a:ext cx="1738948" cy="553998"/>
          </a:xfrm>
          <a:prstGeom prst="rect">
            <a:avLst/>
          </a:prstGeom>
          <a:noFill/>
        </p:spPr>
        <p:txBody>
          <a:bodyPr wrap="square" rtlCol="0">
            <a:spAutoFit/>
          </a:bodyPr>
          <a:lstStyle/>
          <a:p>
            <a:r>
              <a:rPr lang="en-US" sz="1000" dirty="0" smtClean="0">
                <a:latin typeface="Raleway" panose="020B0604020202020204"/>
              </a:rPr>
              <a:t>n = 618</a:t>
            </a:r>
          </a:p>
          <a:p>
            <a:r>
              <a:rPr lang="en-US" sz="1000" dirty="0">
                <a:latin typeface="Raleway" panose="020B0604020202020204"/>
              </a:rPr>
              <a:t>ρ = </a:t>
            </a:r>
            <a:r>
              <a:rPr lang="en-US" sz="1000" dirty="0" smtClean="0">
                <a:latin typeface="Raleway" panose="020B0604020202020204"/>
              </a:rPr>
              <a:t>-0.447**</a:t>
            </a:r>
            <a:endParaRPr lang="en-US" sz="1000" dirty="0">
              <a:latin typeface="Raleway" panose="020B0604020202020204"/>
            </a:endParaRPr>
          </a:p>
          <a:p>
            <a:r>
              <a:rPr lang="en-US" sz="1000" dirty="0" err="1" smtClean="0">
                <a:latin typeface="Raleway" panose="020B0604020202020204"/>
              </a:rPr>
              <a:t>ρ</a:t>
            </a:r>
            <a:r>
              <a:rPr lang="en-US" sz="1000" baseline="-25000" dirty="0" err="1" smtClean="0">
                <a:latin typeface="Raleway" panose="020B0604020202020204"/>
              </a:rPr>
              <a:t>partial</a:t>
            </a:r>
            <a:r>
              <a:rPr lang="en-US" sz="1000" baseline="-25000" dirty="0" smtClean="0">
                <a:latin typeface="Raleway" panose="020B0604020202020204"/>
              </a:rPr>
              <a:t> </a:t>
            </a:r>
            <a:r>
              <a:rPr lang="en-US" sz="1000" dirty="0" smtClean="0">
                <a:latin typeface="Raleway" panose="020B0604020202020204"/>
              </a:rPr>
              <a:t>= -0.397**</a:t>
            </a:r>
            <a:endParaRPr lang="en-US" sz="1000" baseline="-25000" dirty="0">
              <a:latin typeface="Raleway" panose="020B0604020202020204"/>
            </a:endParaRPr>
          </a:p>
        </p:txBody>
      </p:sp>
      <p:sp>
        <p:nvSpPr>
          <p:cNvPr id="15" name="Textfeld 14"/>
          <p:cNvSpPr txBox="1"/>
          <p:nvPr/>
        </p:nvSpPr>
        <p:spPr>
          <a:xfrm>
            <a:off x="3893270" y="4145207"/>
            <a:ext cx="1738948" cy="553998"/>
          </a:xfrm>
          <a:prstGeom prst="rect">
            <a:avLst/>
          </a:prstGeom>
          <a:noFill/>
        </p:spPr>
        <p:txBody>
          <a:bodyPr wrap="square" rtlCol="0">
            <a:spAutoFit/>
          </a:bodyPr>
          <a:lstStyle/>
          <a:p>
            <a:pPr algn="r"/>
            <a:r>
              <a:rPr lang="en-US" sz="1000" dirty="0" smtClean="0">
                <a:latin typeface="Raleway" panose="020B0604020202020204"/>
              </a:rPr>
              <a:t>n = 618</a:t>
            </a:r>
          </a:p>
          <a:p>
            <a:pPr algn="r"/>
            <a:r>
              <a:rPr lang="en-US" sz="1000" dirty="0" smtClean="0">
                <a:latin typeface="Raleway" panose="020B0604020202020204"/>
              </a:rPr>
              <a:t>r = -0.332**</a:t>
            </a:r>
          </a:p>
          <a:p>
            <a:pPr algn="r"/>
            <a:r>
              <a:rPr lang="en-US" sz="1000" dirty="0" err="1">
                <a:latin typeface="Raleway" panose="020B0604020202020204"/>
              </a:rPr>
              <a:t>r</a:t>
            </a:r>
            <a:r>
              <a:rPr lang="en-US" sz="1000" baseline="-25000" dirty="0" err="1" smtClean="0">
                <a:latin typeface="Raleway" panose="020B0604020202020204"/>
              </a:rPr>
              <a:t>partial</a:t>
            </a:r>
            <a:r>
              <a:rPr lang="en-US" sz="1000" dirty="0" smtClean="0">
                <a:latin typeface="Raleway" panose="020B0604020202020204"/>
              </a:rPr>
              <a:t> = -0.294**</a:t>
            </a:r>
            <a:endParaRPr lang="en-US" sz="1000" dirty="0">
              <a:latin typeface="Raleway" panose="020B0604020202020204"/>
            </a:endParaRPr>
          </a:p>
        </p:txBody>
      </p:sp>
      <p:pic>
        <p:nvPicPr>
          <p:cNvPr id="4" name="Grafik 3"/>
          <p:cNvPicPr>
            <a:picLocks noChangeAspect="1"/>
          </p:cNvPicPr>
          <p:nvPr/>
        </p:nvPicPr>
        <p:blipFill rotWithShape="1">
          <a:blip r:embed="rId5" cstate="print">
            <a:extLst>
              <a:ext uri="{28A0092B-C50C-407E-A947-70E740481C1C}">
                <a14:useLocalDpi xmlns:a14="http://schemas.microsoft.com/office/drawing/2010/main" val="0"/>
              </a:ext>
            </a:extLst>
          </a:blip>
          <a:srcRect t="5943" r="27367"/>
          <a:stretch/>
        </p:blipFill>
        <p:spPr>
          <a:xfrm>
            <a:off x="3115587" y="1843918"/>
            <a:ext cx="2280840" cy="2281279"/>
          </a:xfrm>
          <a:prstGeom prst="rect">
            <a:avLst/>
          </a:prstGeom>
        </p:spPr>
      </p:pic>
      <p:pic>
        <p:nvPicPr>
          <p:cNvPr id="2" name="Grafik 1"/>
          <p:cNvPicPr>
            <a:picLocks noChangeAspect="1"/>
          </p:cNvPicPr>
          <p:nvPr/>
        </p:nvPicPr>
        <p:blipFill rotWithShape="1">
          <a:blip r:embed="rId6" cstate="print">
            <a:extLst>
              <a:ext uri="{28A0092B-C50C-407E-A947-70E740481C1C}">
                <a14:useLocalDpi xmlns:a14="http://schemas.microsoft.com/office/drawing/2010/main" val="0"/>
              </a:ext>
            </a:extLst>
          </a:blip>
          <a:srcRect t="6072" r="27376"/>
          <a:stretch/>
        </p:blipFill>
        <p:spPr>
          <a:xfrm>
            <a:off x="541679" y="1837184"/>
            <a:ext cx="2286661" cy="2277622"/>
          </a:xfrm>
          <a:prstGeom prst="rect">
            <a:avLst/>
          </a:prstGeom>
        </p:spPr>
      </p:pic>
      <p:sp>
        <p:nvSpPr>
          <p:cNvPr id="16" name="Rechteck 15"/>
          <p:cNvSpPr/>
          <p:nvPr/>
        </p:nvSpPr>
        <p:spPr>
          <a:xfrm>
            <a:off x="4990458" y="1837184"/>
            <a:ext cx="506134"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p:cNvSpPr/>
          <p:nvPr/>
        </p:nvSpPr>
        <p:spPr>
          <a:xfrm>
            <a:off x="2377473" y="1865465"/>
            <a:ext cx="506134"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6607518" y="4433463"/>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9194540" y="4434880"/>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p:cNvSpPr txBox="1"/>
          <p:nvPr/>
        </p:nvSpPr>
        <p:spPr>
          <a:xfrm>
            <a:off x="6504208" y="4163979"/>
            <a:ext cx="4488471" cy="253916"/>
          </a:xfrm>
          <a:prstGeom prst="rect">
            <a:avLst/>
          </a:prstGeom>
          <a:noFill/>
        </p:spPr>
        <p:txBody>
          <a:bodyPr wrap="square" rtlCol="0">
            <a:spAutoFit/>
          </a:bodyPr>
          <a:lstStyle/>
          <a:p>
            <a:r>
              <a:rPr lang="en-US" sz="1050" b="1" dirty="0" smtClean="0">
                <a:latin typeface="Raleway" panose="020B0604020202020204"/>
              </a:rPr>
              <a:t>Memory		                      Executive Function</a:t>
            </a:r>
            <a:endParaRPr lang="en-US" sz="1050" b="1" dirty="0">
              <a:latin typeface="Raleway" panose="020B0604020202020204"/>
            </a:endParaRPr>
          </a:p>
        </p:txBody>
      </p:sp>
      <p:pic>
        <p:nvPicPr>
          <p:cNvPr id="5" name="Grafik 4"/>
          <p:cNvPicPr>
            <a:picLocks noChangeAspect="1"/>
          </p:cNvPicPr>
          <p:nvPr/>
        </p:nvPicPr>
        <p:blipFill rotWithShape="1">
          <a:blip r:embed="rId7" cstate="print">
            <a:extLst>
              <a:ext uri="{28A0092B-C50C-407E-A947-70E740481C1C}">
                <a14:useLocalDpi xmlns:a14="http://schemas.microsoft.com/office/drawing/2010/main" val="0"/>
              </a:ext>
            </a:extLst>
          </a:blip>
          <a:srcRect l="-1138" t="6849" r="29202" b="-1503"/>
          <a:stretch/>
        </p:blipFill>
        <p:spPr>
          <a:xfrm>
            <a:off x="6593354" y="4452290"/>
            <a:ext cx="2340652" cy="2314614"/>
          </a:xfrm>
          <a:prstGeom prst="rect">
            <a:avLst/>
          </a:prstGeom>
        </p:spPr>
      </p:pic>
      <p:pic>
        <p:nvPicPr>
          <p:cNvPr id="6" name="Grafik 5"/>
          <p:cNvPicPr>
            <a:picLocks noChangeAspect="1"/>
          </p:cNvPicPr>
          <p:nvPr/>
        </p:nvPicPr>
        <p:blipFill rotWithShape="1">
          <a:blip r:embed="rId8" cstate="print">
            <a:extLst>
              <a:ext uri="{28A0092B-C50C-407E-A947-70E740481C1C}">
                <a14:useLocalDpi xmlns:a14="http://schemas.microsoft.com/office/drawing/2010/main" val="0"/>
              </a:ext>
            </a:extLst>
          </a:blip>
          <a:srcRect t="5602" r="29027"/>
          <a:stretch/>
        </p:blipFill>
        <p:spPr>
          <a:xfrm>
            <a:off x="9219069" y="4452289"/>
            <a:ext cx="2276095" cy="2280527"/>
          </a:xfrm>
          <a:prstGeom prst="rect">
            <a:avLst/>
          </a:prstGeom>
        </p:spPr>
      </p:pic>
      <p:sp>
        <p:nvSpPr>
          <p:cNvPr id="23" name="Textfeld 22"/>
          <p:cNvSpPr txBox="1"/>
          <p:nvPr/>
        </p:nvSpPr>
        <p:spPr>
          <a:xfrm>
            <a:off x="9970192" y="3745237"/>
            <a:ext cx="1738948" cy="553998"/>
          </a:xfrm>
          <a:prstGeom prst="rect">
            <a:avLst/>
          </a:prstGeom>
          <a:noFill/>
        </p:spPr>
        <p:txBody>
          <a:bodyPr wrap="square" rtlCol="0">
            <a:spAutoFit/>
          </a:bodyPr>
          <a:lstStyle/>
          <a:p>
            <a:pPr algn="r"/>
            <a:r>
              <a:rPr lang="en-US" sz="1000" dirty="0" smtClean="0">
                <a:latin typeface="Raleway" panose="020B0604020202020204"/>
              </a:rPr>
              <a:t>n = 618</a:t>
            </a:r>
          </a:p>
          <a:p>
            <a:pPr algn="r"/>
            <a:r>
              <a:rPr lang="en-US" sz="1000" dirty="0" smtClean="0">
                <a:latin typeface="Raleway" panose="020B0604020202020204"/>
              </a:rPr>
              <a:t>r = -0.242**</a:t>
            </a:r>
          </a:p>
          <a:p>
            <a:pPr algn="r"/>
            <a:r>
              <a:rPr lang="en-US" sz="1000" dirty="0" err="1">
                <a:latin typeface="Raleway" panose="020B0604020202020204"/>
              </a:rPr>
              <a:t>r</a:t>
            </a:r>
            <a:r>
              <a:rPr lang="en-US" sz="1000" baseline="-25000" dirty="0" err="1" smtClean="0">
                <a:latin typeface="Raleway" panose="020B0604020202020204"/>
              </a:rPr>
              <a:t>partial</a:t>
            </a:r>
            <a:r>
              <a:rPr lang="en-US" sz="1000" dirty="0" smtClean="0">
                <a:latin typeface="Raleway" panose="020B0604020202020204"/>
              </a:rPr>
              <a:t> = -0.258**</a:t>
            </a:r>
            <a:endParaRPr lang="en-US" sz="1000" dirty="0">
              <a:latin typeface="Raleway" panose="020B0604020202020204"/>
            </a:endParaRPr>
          </a:p>
        </p:txBody>
      </p:sp>
      <p:sp>
        <p:nvSpPr>
          <p:cNvPr id="24" name="Textfeld 23"/>
          <p:cNvSpPr txBox="1"/>
          <p:nvPr/>
        </p:nvSpPr>
        <p:spPr>
          <a:xfrm>
            <a:off x="6560789" y="3651594"/>
            <a:ext cx="1738948" cy="553998"/>
          </a:xfrm>
          <a:prstGeom prst="rect">
            <a:avLst/>
          </a:prstGeom>
          <a:noFill/>
        </p:spPr>
        <p:txBody>
          <a:bodyPr wrap="square" rtlCol="0">
            <a:spAutoFit/>
          </a:bodyPr>
          <a:lstStyle/>
          <a:p>
            <a:r>
              <a:rPr lang="en-US" sz="1000" dirty="0" smtClean="0">
                <a:latin typeface="Raleway" panose="020B0604020202020204"/>
              </a:rPr>
              <a:t>n = 618</a:t>
            </a:r>
          </a:p>
          <a:p>
            <a:r>
              <a:rPr lang="en-US" sz="1000" dirty="0">
                <a:latin typeface="Raleway" panose="020B0604020202020204"/>
              </a:rPr>
              <a:t>ρ = </a:t>
            </a:r>
            <a:r>
              <a:rPr lang="en-US" sz="1000" dirty="0" smtClean="0">
                <a:latin typeface="Raleway" panose="020B0604020202020204"/>
              </a:rPr>
              <a:t>-0.234**</a:t>
            </a:r>
            <a:endParaRPr lang="en-US" sz="1000" dirty="0">
              <a:latin typeface="Raleway" panose="020B0604020202020204"/>
            </a:endParaRPr>
          </a:p>
          <a:p>
            <a:r>
              <a:rPr lang="en-US" sz="1000" dirty="0" err="1" smtClean="0">
                <a:latin typeface="Raleway" panose="020B0604020202020204"/>
              </a:rPr>
              <a:t>ρ</a:t>
            </a:r>
            <a:r>
              <a:rPr lang="en-US" sz="1000" baseline="-25000" dirty="0" err="1" smtClean="0">
                <a:latin typeface="Raleway" panose="020B0604020202020204"/>
              </a:rPr>
              <a:t>partial</a:t>
            </a:r>
            <a:r>
              <a:rPr lang="en-US" sz="1000" baseline="-25000" dirty="0" smtClean="0">
                <a:latin typeface="Raleway" panose="020B0604020202020204"/>
              </a:rPr>
              <a:t> </a:t>
            </a:r>
            <a:r>
              <a:rPr lang="en-US" sz="1000" dirty="0" smtClean="0">
                <a:latin typeface="Raleway" panose="020B0604020202020204"/>
              </a:rPr>
              <a:t>= -0.237**</a:t>
            </a:r>
            <a:endParaRPr lang="en-US" sz="1000" baseline="-25000" dirty="0">
              <a:latin typeface="Raleway" panose="020B0604020202020204"/>
            </a:endParaRPr>
          </a:p>
        </p:txBody>
      </p:sp>
      <p:sp>
        <p:nvSpPr>
          <p:cNvPr id="25" name="Textfeld 24"/>
          <p:cNvSpPr txBox="1"/>
          <p:nvPr/>
        </p:nvSpPr>
        <p:spPr>
          <a:xfrm>
            <a:off x="15973296" y="3255935"/>
            <a:ext cx="1738948" cy="553998"/>
          </a:xfrm>
          <a:prstGeom prst="rect">
            <a:avLst/>
          </a:prstGeom>
          <a:noFill/>
        </p:spPr>
        <p:txBody>
          <a:bodyPr wrap="square" rtlCol="0">
            <a:spAutoFit/>
          </a:bodyPr>
          <a:lstStyle/>
          <a:p>
            <a:pPr algn="r"/>
            <a:r>
              <a:rPr lang="en-US" sz="1000" dirty="0" smtClean="0">
                <a:latin typeface="Raleway" panose="020B0604020202020204"/>
              </a:rPr>
              <a:t>n = 618</a:t>
            </a:r>
          </a:p>
          <a:p>
            <a:pPr algn="r"/>
            <a:r>
              <a:rPr lang="en-US" sz="1000" dirty="0" smtClean="0">
                <a:latin typeface="Raleway" panose="020B0604020202020204"/>
              </a:rPr>
              <a:t>r = -0.332**</a:t>
            </a:r>
          </a:p>
          <a:p>
            <a:pPr algn="r"/>
            <a:r>
              <a:rPr lang="en-US" sz="1000" dirty="0" err="1">
                <a:latin typeface="Raleway" panose="020B0604020202020204"/>
              </a:rPr>
              <a:t>r</a:t>
            </a:r>
            <a:r>
              <a:rPr lang="en-US" sz="1000" baseline="-25000" dirty="0" err="1" smtClean="0">
                <a:latin typeface="Raleway" panose="020B0604020202020204"/>
              </a:rPr>
              <a:t>partial</a:t>
            </a:r>
            <a:r>
              <a:rPr lang="en-US" sz="1000" dirty="0" smtClean="0">
                <a:latin typeface="Raleway" panose="020B0604020202020204"/>
              </a:rPr>
              <a:t> = -0.294**</a:t>
            </a:r>
            <a:endParaRPr lang="en-US" sz="1000" dirty="0">
              <a:latin typeface="Raleway" panose="020B0604020202020204"/>
            </a:endParaRPr>
          </a:p>
        </p:txBody>
      </p:sp>
      <p:sp>
        <p:nvSpPr>
          <p:cNvPr id="30" name="Rechteck 29"/>
          <p:cNvSpPr/>
          <p:nvPr/>
        </p:nvSpPr>
        <p:spPr>
          <a:xfrm>
            <a:off x="8558139" y="4450476"/>
            <a:ext cx="506134"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hteck 30"/>
          <p:cNvSpPr/>
          <p:nvPr/>
        </p:nvSpPr>
        <p:spPr>
          <a:xfrm>
            <a:off x="11131562" y="4460864"/>
            <a:ext cx="506134"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11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6"/>
                                        </p:tgtEl>
                                      </p:cBhvr>
                                    </p:animEffect>
                                    <p:animScale>
                                      <p:cBhvr>
                                        <p:cTn id="7" dur="2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a:xfrm>
            <a:off x="11592115" y="6264857"/>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87643" y="1865465"/>
            <a:ext cx="5519293" cy="4979452"/>
          </a:xfrm>
          <a:prstGeom prst="rect">
            <a:avLst/>
          </a:prstGeom>
          <a:solidFill>
            <a:srgbClr val="F5D687"/>
          </a:solidFill>
          <a:ln>
            <a:solidFill>
              <a:srgbClr val="F9C23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381000" y="357718"/>
            <a:ext cx="12333514" cy="1054100"/>
          </a:xfrm>
        </p:spPr>
        <p:txBody>
          <a:bodyPr/>
          <a:lstStyle/>
          <a:p>
            <a:r>
              <a:rPr lang="en-US" sz="2800" dirty="0" smtClean="0">
                <a:solidFill>
                  <a:schemeClr val="accent4">
                    <a:lumMod val="50000"/>
                  </a:schemeClr>
                </a:solidFill>
              </a:rPr>
              <a:t>Higher </a:t>
            </a:r>
            <a:r>
              <a:rPr lang="en-US" sz="2800" dirty="0">
                <a:solidFill>
                  <a:schemeClr val="accent4">
                    <a:lumMod val="50000"/>
                  </a:schemeClr>
                </a:solidFill>
              </a:rPr>
              <a:t>BPAD (esp. MRI) </a:t>
            </a:r>
            <a:r>
              <a:rPr lang="en-US" sz="2800" dirty="0" smtClean="0">
                <a:solidFill>
                  <a:schemeClr val="accent4">
                    <a:lumMod val="50000"/>
                  </a:schemeClr>
                </a:solidFill>
              </a:rPr>
              <a:t>is associated with more neuropathology in MCI</a:t>
            </a:r>
            <a:endParaRPr lang="en-US" sz="2800" dirty="0">
              <a:solidFill>
                <a:schemeClr val="accent4">
                  <a:lumMod val="50000"/>
                </a:schemeClr>
              </a:solidFill>
            </a:endParaRPr>
          </a:p>
        </p:txBody>
      </p:sp>
      <p:sp>
        <p:nvSpPr>
          <p:cNvPr id="17" name="Rechteck 16"/>
          <p:cNvSpPr/>
          <p:nvPr/>
        </p:nvSpPr>
        <p:spPr>
          <a:xfrm>
            <a:off x="293917" y="1411818"/>
            <a:ext cx="5529943" cy="4967211"/>
          </a:xfrm>
          <a:prstGeom prst="rect">
            <a:avLst/>
          </a:prstGeom>
          <a:solidFill>
            <a:schemeClr val="accent1">
              <a:lumMod val="60000"/>
              <a:lumOff val="40000"/>
            </a:schemeClr>
          </a:solidFill>
          <a:ln>
            <a:solidFill>
              <a:schemeClr val="accent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Textfeld 31"/>
          <p:cNvSpPr txBox="1"/>
          <p:nvPr/>
        </p:nvSpPr>
        <p:spPr>
          <a:xfrm>
            <a:off x="6448768" y="1634973"/>
            <a:ext cx="37338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a:t>
            </a:r>
            <a:endParaRPr lang="en-US" sz="1000" dirty="0">
              <a:latin typeface="Raleway" panose="020B0604020202020204"/>
            </a:endParaRPr>
          </a:p>
        </p:txBody>
      </p:sp>
      <p:pic>
        <p:nvPicPr>
          <p:cNvPr id="42" name="Inhaltsplatzhalter 21"/>
          <p:cNvPicPr>
            <a:picLocks noChangeAspect="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8670046" y="2172228"/>
            <a:ext cx="1122949" cy="1491915"/>
          </a:xfrm>
          <a:prstGeom prst="rect">
            <a:avLst/>
          </a:prstGeom>
        </p:spPr>
      </p:pic>
      <p:pic>
        <p:nvPicPr>
          <p:cNvPr id="39" name="Grafik 38"/>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62734" y="4520933"/>
            <a:ext cx="1038894" cy="1283533"/>
          </a:xfrm>
          <a:prstGeom prst="rect">
            <a:avLst/>
          </a:prstGeom>
          <a:ln>
            <a:noFill/>
          </a:ln>
        </p:spPr>
      </p:pic>
      <p:sp>
        <p:nvSpPr>
          <p:cNvPr id="10" name="Rechteck 9"/>
          <p:cNvSpPr/>
          <p:nvPr/>
        </p:nvSpPr>
        <p:spPr>
          <a:xfrm>
            <a:off x="521909" y="1815453"/>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108931" y="1816870"/>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feld 11"/>
          <p:cNvSpPr txBox="1"/>
          <p:nvPr/>
        </p:nvSpPr>
        <p:spPr>
          <a:xfrm>
            <a:off x="418498" y="1542265"/>
            <a:ext cx="4488471" cy="253916"/>
          </a:xfrm>
          <a:prstGeom prst="rect">
            <a:avLst/>
          </a:prstGeom>
          <a:noFill/>
        </p:spPr>
        <p:txBody>
          <a:bodyPr wrap="square" rtlCol="0">
            <a:spAutoFit/>
          </a:bodyPr>
          <a:lstStyle/>
          <a:p>
            <a:r>
              <a:rPr lang="en-US" sz="1050" b="1" dirty="0" smtClean="0">
                <a:latin typeface="Raleway" panose="020B0604020202020204"/>
              </a:rPr>
              <a:t>Amyloid		                      </a:t>
            </a:r>
            <a:r>
              <a:rPr lang="en-US" sz="1050" b="1" dirty="0" err="1" smtClean="0">
                <a:latin typeface="Raleway" panose="020B0604020202020204"/>
              </a:rPr>
              <a:t>PTau</a:t>
            </a:r>
            <a:endParaRPr lang="en-US" sz="1050" b="1" dirty="0">
              <a:latin typeface="Raleway" panose="020B0604020202020204"/>
            </a:endParaRPr>
          </a:p>
        </p:txBody>
      </p:sp>
      <p:sp>
        <p:nvSpPr>
          <p:cNvPr id="13" name="Textfeld 12"/>
          <p:cNvSpPr txBox="1"/>
          <p:nvPr/>
        </p:nvSpPr>
        <p:spPr>
          <a:xfrm>
            <a:off x="557685" y="4140896"/>
            <a:ext cx="1738948" cy="553998"/>
          </a:xfrm>
          <a:prstGeom prst="rect">
            <a:avLst/>
          </a:prstGeom>
          <a:noFill/>
        </p:spPr>
        <p:txBody>
          <a:bodyPr wrap="square" rtlCol="0">
            <a:spAutoFit/>
          </a:bodyPr>
          <a:lstStyle/>
          <a:p>
            <a:r>
              <a:rPr lang="en-US" sz="1000" dirty="0" smtClean="0">
                <a:latin typeface="Raleway" panose="020B0604020202020204"/>
              </a:rPr>
              <a:t>n = 479</a:t>
            </a:r>
          </a:p>
          <a:p>
            <a:r>
              <a:rPr lang="en-US" sz="1000" dirty="0">
                <a:latin typeface="Raleway" panose="020B0604020202020204"/>
              </a:rPr>
              <a:t>ρ </a:t>
            </a:r>
            <a:r>
              <a:rPr lang="en-US" sz="1000" dirty="0" smtClean="0">
                <a:latin typeface="Raleway" panose="020B0604020202020204"/>
              </a:rPr>
              <a:t>= -0.319**</a:t>
            </a:r>
          </a:p>
          <a:p>
            <a:r>
              <a:rPr lang="en-US" sz="1000" dirty="0" err="1" smtClean="0">
                <a:latin typeface="Raleway" panose="020B0604020202020204"/>
              </a:rPr>
              <a:t>ρ</a:t>
            </a:r>
            <a:r>
              <a:rPr lang="en-US" sz="1000" baseline="-25000" dirty="0" err="1" smtClean="0">
                <a:latin typeface="Raleway" panose="020B0604020202020204"/>
              </a:rPr>
              <a:t>partial</a:t>
            </a:r>
            <a:r>
              <a:rPr lang="en-US" sz="1000" baseline="-25000" dirty="0" smtClean="0">
                <a:latin typeface="Raleway" panose="020B0604020202020204"/>
              </a:rPr>
              <a:t> </a:t>
            </a:r>
            <a:r>
              <a:rPr lang="en-US" sz="1000" dirty="0" smtClean="0">
                <a:latin typeface="Raleway" panose="020B0604020202020204"/>
              </a:rPr>
              <a:t>= -0.273**</a:t>
            </a:r>
            <a:endParaRPr lang="en-US" sz="1000" baseline="-25000" dirty="0">
              <a:latin typeface="Raleway" panose="020B0604020202020204"/>
            </a:endParaRPr>
          </a:p>
        </p:txBody>
      </p:sp>
      <p:sp>
        <p:nvSpPr>
          <p:cNvPr id="15" name="Rechteck 14"/>
          <p:cNvSpPr/>
          <p:nvPr/>
        </p:nvSpPr>
        <p:spPr>
          <a:xfrm>
            <a:off x="6607518" y="4433463"/>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feld 17"/>
          <p:cNvSpPr txBox="1"/>
          <p:nvPr/>
        </p:nvSpPr>
        <p:spPr>
          <a:xfrm>
            <a:off x="6504208" y="4163979"/>
            <a:ext cx="4488471" cy="253916"/>
          </a:xfrm>
          <a:prstGeom prst="rect">
            <a:avLst/>
          </a:prstGeom>
          <a:noFill/>
        </p:spPr>
        <p:txBody>
          <a:bodyPr wrap="square" rtlCol="0">
            <a:spAutoFit/>
          </a:bodyPr>
          <a:lstStyle/>
          <a:p>
            <a:r>
              <a:rPr lang="en-US" sz="1050" b="1" dirty="0" smtClean="0">
                <a:latin typeface="Raleway" panose="020B0604020202020204"/>
              </a:rPr>
              <a:t>Amyloid		                      	Tau</a:t>
            </a:r>
            <a:endParaRPr lang="en-US" sz="1050" b="1" dirty="0">
              <a:latin typeface="Raleway" panose="020B0604020202020204"/>
            </a:endParaRPr>
          </a:p>
        </p:txBody>
      </p:sp>
      <p:sp>
        <p:nvSpPr>
          <p:cNvPr id="20" name="Textfeld 19"/>
          <p:cNvSpPr txBox="1"/>
          <p:nvPr/>
        </p:nvSpPr>
        <p:spPr>
          <a:xfrm>
            <a:off x="6560789" y="3651594"/>
            <a:ext cx="1738948" cy="553998"/>
          </a:xfrm>
          <a:prstGeom prst="rect">
            <a:avLst/>
          </a:prstGeom>
          <a:noFill/>
        </p:spPr>
        <p:txBody>
          <a:bodyPr wrap="square" rtlCol="0">
            <a:spAutoFit/>
          </a:bodyPr>
          <a:lstStyle/>
          <a:p>
            <a:r>
              <a:rPr lang="en-US" sz="1000" dirty="0">
                <a:latin typeface="Raleway" panose="020B0604020202020204"/>
              </a:rPr>
              <a:t>n = 479</a:t>
            </a:r>
          </a:p>
          <a:p>
            <a:r>
              <a:rPr lang="en-US" sz="1000" dirty="0">
                <a:latin typeface="Raleway" panose="020B0604020202020204"/>
              </a:rPr>
              <a:t>ρ = -0.222**</a:t>
            </a:r>
          </a:p>
          <a:p>
            <a:r>
              <a:rPr lang="en-US" sz="1000" dirty="0" err="1">
                <a:latin typeface="Raleway" panose="020B0604020202020204"/>
              </a:rPr>
              <a:t>ρ</a:t>
            </a:r>
            <a:r>
              <a:rPr lang="en-US" sz="1000" baseline="-25000" dirty="0" err="1">
                <a:latin typeface="Raleway" panose="020B0604020202020204"/>
              </a:rPr>
              <a:t>partial</a:t>
            </a:r>
            <a:r>
              <a:rPr lang="en-US" sz="1000" dirty="0">
                <a:latin typeface="Raleway" panose="020B0604020202020204"/>
              </a:rPr>
              <a:t> = -0.224**</a:t>
            </a:r>
          </a:p>
        </p:txBody>
      </p:sp>
      <p:pic>
        <p:nvPicPr>
          <p:cNvPr id="2" name="Grafik 1"/>
          <p:cNvPicPr>
            <a:picLocks noChangeAspect="1"/>
          </p:cNvPicPr>
          <p:nvPr/>
        </p:nvPicPr>
        <p:blipFill rotWithShape="1">
          <a:blip r:embed="rId5" cstate="print">
            <a:extLst>
              <a:ext uri="{28A0092B-C50C-407E-A947-70E740481C1C}">
                <a14:useLocalDpi xmlns:a14="http://schemas.microsoft.com/office/drawing/2010/main" val="0"/>
              </a:ext>
            </a:extLst>
          </a:blip>
          <a:srcRect t="5491" r="29380"/>
          <a:stretch/>
        </p:blipFill>
        <p:spPr>
          <a:xfrm>
            <a:off x="6647005" y="4448112"/>
            <a:ext cx="2288173" cy="2300272"/>
          </a:xfrm>
          <a:prstGeom prst="rect">
            <a:avLst/>
          </a:prstGeom>
        </p:spPr>
      </p:pic>
      <p:sp>
        <p:nvSpPr>
          <p:cNvPr id="21" name="Rechteck 20"/>
          <p:cNvSpPr/>
          <p:nvPr/>
        </p:nvSpPr>
        <p:spPr>
          <a:xfrm>
            <a:off x="8654702" y="4705159"/>
            <a:ext cx="389878"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ultiplizieren 21"/>
          <p:cNvSpPr/>
          <p:nvPr/>
        </p:nvSpPr>
        <p:spPr>
          <a:xfrm>
            <a:off x="9552280" y="4433463"/>
            <a:ext cx="1924493" cy="2369434"/>
          </a:xfrm>
          <a:prstGeom prst="mathMultiply">
            <a:avLst>
              <a:gd name="adj1" fmla="val 80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rotWithShape="1">
          <a:blip r:embed="rId6" cstate="print">
            <a:extLst>
              <a:ext uri="{28A0092B-C50C-407E-A947-70E740481C1C}">
                <a14:useLocalDpi xmlns:a14="http://schemas.microsoft.com/office/drawing/2010/main" val="0"/>
              </a:ext>
            </a:extLst>
          </a:blip>
          <a:srcRect t="5788" r="27503"/>
          <a:stretch/>
        </p:blipFill>
        <p:spPr>
          <a:xfrm>
            <a:off x="548860" y="1852132"/>
            <a:ext cx="2275007" cy="2275719"/>
          </a:xfrm>
          <a:prstGeom prst="rect">
            <a:avLst/>
          </a:prstGeom>
        </p:spPr>
      </p:pic>
      <p:sp>
        <p:nvSpPr>
          <p:cNvPr id="24" name="Rechteck 23"/>
          <p:cNvSpPr/>
          <p:nvPr/>
        </p:nvSpPr>
        <p:spPr>
          <a:xfrm>
            <a:off x="2484023" y="2009540"/>
            <a:ext cx="389878"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rotWithShape="1">
          <a:blip r:embed="rId7" cstate="print">
            <a:extLst>
              <a:ext uri="{28A0092B-C50C-407E-A947-70E740481C1C}">
                <a14:useLocalDpi xmlns:a14="http://schemas.microsoft.com/office/drawing/2010/main" val="0"/>
              </a:ext>
            </a:extLst>
          </a:blip>
          <a:srcRect t="5696" r="28683"/>
          <a:stretch/>
        </p:blipFill>
        <p:spPr>
          <a:xfrm>
            <a:off x="3153942" y="1837343"/>
            <a:ext cx="2273284" cy="2277463"/>
          </a:xfrm>
          <a:prstGeom prst="rect">
            <a:avLst/>
          </a:prstGeom>
        </p:spPr>
      </p:pic>
      <p:sp>
        <p:nvSpPr>
          <p:cNvPr id="26" name="Textfeld 25"/>
          <p:cNvSpPr txBox="1"/>
          <p:nvPr/>
        </p:nvSpPr>
        <p:spPr>
          <a:xfrm>
            <a:off x="3889159" y="4117649"/>
            <a:ext cx="1738948" cy="553998"/>
          </a:xfrm>
          <a:prstGeom prst="rect">
            <a:avLst/>
          </a:prstGeom>
          <a:noFill/>
        </p:spPr>
        <p:txBody>
          <a:bodyPr wrap="square" rtlCol="0">
            <a:spAutoFit/>
          </a:bodyPr>
          <a:lstStyle/>
          <a:p>
            <a:pPr algn="r"/>
            <a:r>
              <a:rPr lang="en-US" sz="1000" dirty="0" smtClean="0">
                <a:latin typeface="Raleway" panose="020B0604020202020204"/>
              </a:rPr>
              <a:t>n = 479</a:t>
            </a:r>
          </a:p>
          <a:p>
            <a:pPr algn="r"/>
            <a:r>
              <a:rPr lang="en-US" sz="1000" dirty="0">
                <a:latin typeface="Raleway" panose="020B0604020202020204"/>
              </a:rPr>
              <a:t>ρ </a:t>
            </a:r>
            <a:r>
              <a:rPr lang="en-US" sz="1000" dirty="0" smtClean="0">
                <a:latin typeface="Raleway" panose="020B0604020202020204"/>
              </a:rPr>
              <a:t>= 0.147**</a:t>
            </a:r>
          </a:p>
          <a:p>
            <a:pPr algn="r"/>
            <a:r>
              <a:rPr lang="en-US" sz="1000" dirty="0" err="1" smtClean="0">
                <a:latin typeface="Raleway" panose="020B0604020202020204"/>
              </a:rPr>
              <a:t>ρ</a:t>
            </a:r>
            <a:r>
              <a:rPr lang="en-US" sz="1000" baseline="-25000" dirty="0" err="1" smtClean="0">
                <a:latin typeface="Raleway" panose="020B0604020202020204"/>
              </a:rPr>
              <a:t>partial</a:t>
            </a:r>
            <a:r>
              <a:rPr lang="en-US" sz="1000" baseline="-25000" dirty="0" smtClean="0">
                <a:latin typeface="Raleway" panose="020B0604020202020204"/>
              </a:rPr>
              <a:t> </a:t>
            </a:r>
            <a:r>
              <a:rPr lang="en-US" sz="1000" dirty="0" smtClean="0">
                <a:latin typeface="Raleway" panose="020B0604020202020204"/>
              </a:rPr>
              <a:t>= 0.139**</a:t>
            </a:r>
            <a:endParaRPr lang="en-US" sz="1000" baseline="-25000" dirty="0">
              <a:latin typeface="Raleway" panose="020B0604020202020204"/>
            </a:endParaRPr>
          </a:p>
        </p:txBody>
      </p:sp>
      <p:sp>
        <p:nvSpPr>
          <p:cNvPr id="30" name="Rechteck 29"/>
          <p:cNvSpPr/>
          <p:nvPr/>
        </p:nvSpPr>
        <p:spPr>
          <a:xfrm>
            <a:off x="5082359" y="2027565"/>
            <a:ext cx="389878"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2046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Across Models…</a:t>
            </a:r>
            <a:endParaRPr lang="en-US" dirty="0"/>
          </a:p>
        </p:txBody>
      </p:sp>
      <p:graphicFrame>
        <p:nvGraphicFramePr>
          <p:cNvPr id="4" name="Tabelle 3"/>
          <p:cNvGraphicFramePr>
            <a:graphicFrameLocks noGrp="1"/>
          </p:cNvGraphicFramePr>
          <p:nvPr>
            <p:extLst>
              <p:ext uri="{D42A27DB-BD31-4B8C-83A1-F6EECF244321}">
                <p14:modId xmlns:p14="http://schemas.microsoft.com/office/powerpoint/2010/main" val="3444245396"/>
              </p:ext>
            </p:extLst>
          </p:nvPr>
        </p:nvGraphicFramePr>
        <p:xfrm>
          <a:off x="1688164" y="2223845"/>
          <a:ext cx="8815672" cy="3764280"/>
        </p:xfrm>
        <a:graphic>
          <a:graphicData uri="http://schemas.openxmlformats.org/drawingml/2006/table">
            <a:tbl>
              <a:tblPr firstRow="1" bandRow="1">
                <a:tableStyleId>{5C22544A-7EE6-4342-B048-85BDC9FD1C3A}</a:tableStyleId>
              </a:tblPr>
              <a:tblGrid>
                <a:gridCol w="2938556">
                  <a:extLst>
                    <a:ext uri="{9D8B030D-6E8A-4147-A177-3AD203B41FA5}">
                      <a16:colId xmlns:a16="http://schemas.microsoft.com/office/drawing/2014/main" val="4114323885"/>
                    </a:ext>
                  </a:extLst>
                </a:gridCol>
                <a:gridCol w="1365142">
                  <a:extLst>
                    <a:ext uri="{9D8B030D-6E8A-4147-A177-3AD203B41FA5}">
                      <a16:colId xmlns:a16="http://schemas.microsoft.com/office/drawing/2014/main" val="4201210972"/>
                    </a:ext>
                  </a:extLst>
                </a:gridCol>
                <a:gridCol w="1384676">
                  <a:extLst>
                    <a:ext uri="{9D8B030D-6E8A-4147-A177-3AD203B41FA5}">
                      <a16:colId xmlns:a16="http://schemas.microsoft.com/office/drawing/2014/main" val="3728898217"/>
                    </a:ext>
                  </a:extLst>
                </a:gridCol>
                <a:gridCol w="1412936">
                  <a:extLst>
                    <a:ext uri="{9D8B030D-6E8A-4147-A177-3AD203B41FA5}">
                      <a16:colId xmlns:a16="http://schemas.microsoft.com/office/drawing/2014/main" val="1215905199"/>
                    </a:ext>
                  </a:extLst>
                </a:gridCol>
                <a:gridCol w="1714362">
                  <a:extLst>
                    <a:ext uri="{9D8B030D-6E8A-4147-A177-3AD203B41FA5}">
                      <a16:colId xmlns:a16="http://schemas.microsoft.com/office/drawing/2014/main" val="448410912"/>
                    </a:ext>
                  </a:extLst>
                </a:gridCol>
              </a:tblGrid>
              <a:tr h="370840">
                <a:tc gridSpan="5">
                  <a:txBody>
                    <a:bodyPr/>
                    <a:lstStyle/>
                    <a:p>
                      <a:r>
                        <a:rPr lang="en-US" sz="1100" b="0" dirty="0" smtClean="0">
                          <a:solidFill>
                            <a:schemeClr val="tx1"/>
                          </a:solidFill>
                          <a:latin typeface="Raleway" panose="020B0604020202020204"/>
                        </a:rPr>
                        <a:t>Table 3. Correlation strength (rho or r) between BPAD and neuropathology/cognitive function across five different models </a:t>
                      </a:r>
                      <a:endParaRPr lang="en-US" sz="1100" b="0" dirty="0">
                        <a:solidFill>
                          <a:schemeClr val="tx1"/>
                        </a:solidFill>
                        <a:latin typeface="Raleway" panose="020B0604020202020204"/>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extLst>
                  <a:ext uri="{0D108BD9-81ED-4DB2-BD59-A6C34878D82A}">
                    <a16:rowId xmlns:a16="http://schemas.microsoft.com/office/drawing/2014/main" val="195912442"/>
                  </a:ext>
                </a:extLst>
              </a:tr>
              <a:tr h="370840">
                <a:tc>
                  <a:txBody>
                    <a:bodyPr/>
                    <a:lstStyle/>
                    <a:p>
                      <a:endParaRPr lang="en-US" sz="14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tc gridSpan="2">
                  <a:txBody>
                    <a:bodyPr/>
                    <a:lstStyle/>
                    <a:p>
                      <a:r>
                        <a:rPr lang="en-US" sz="1400" dirty="0" smtClean="0">
                          <a:solidFill>
                            <a:schemeClr val="tx1"/>
                          </a:solidFill>
                          <a:latin typeface="Raleway" panose="020B0604020202020204"/>
                        </a:rPr>
                        <a:t>FDG-PET</a:t>
                      </a:r>
                      <a:endParaRPr lang="en-US" sz="14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en-US"/>
                    </a:p>
                  </a:txBody>
                  <a:tcPr/>
                </a:tc>
                <a:tc gridSpan="2">
                  <a:txBody>
                    <a:bodyPr/>
                    <a:lstStyle/>
                    <a:p>
                      <a:r>
                        <a:rPr lang="en-US" sz="1400" dirty="0" smtClean="0">
                          <a:solidFill>
                            <a:schemeClr val="tx1"/>
                          </a:solidFill>
                          <a:latin typeface="Raleway" panose="020B0604020202020204"/>
                        </a:rPr>
                        <a:t>MRI</a:t>
                      </a:r>
                      <a:endParaRPr lang="en-US" sz="14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en-US"/>
                    </a:p>
                  </a:txBody>
                  <a:tcPr/>
                </a:tc>
                <a:extLst>
                  <a:ext uri="{0D108BD9-81ED-4DB2-BD59-A6C34878D82A}">
                    <a16:rowId xmlns:a16="http://schemas.microsoft.com/office/drawing/2014/main" val="3467601548"/>
                  </a:ext>
                </a:extLst>
              </a:tr>
              <a:tr h="370840">
                <a:tc>
                  <a:txBody>
                    <a:bodyPr/>
                    <a:lstStyle/>
                    <a:p>
                      <a:endParaRPr lang="en-US" sz="14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solidFill>
                            <a:schemeClr val="tx1"/>
                          </a:solidFill>
                          <a:latin typeface="Raleway" panose="020B0604020202020204"/>
                        </a:rPr>
                        <a:t>Zero-order</a:t>
                      </a:r>
                      <a:endParaRPr lang="en-US" sz="14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solidFill>
                            <a:schemeClr val="tx1"/>
                          </a:solidFill>
                          <a:latin typeface="Raleway" panose="020B0604020202020204"/>
                        </a:rPr>
                        <a:t>Partial</a:t>
                      </a:r>
                      <a:endParaRPr lang="en-US" sz="14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solidFill>
                            <a:schemeClr val="tx1"/>
                          </a:solidFill>
                          <a:latin typeface="Raleway" panose="020B0604020202020204"/>
                        </a:rPr>
                        <a:t>Zero-order</a:t>
                      </a:r>
                      <a:endParaRPr lang="en-US" sz="14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solidFill>
                            <a:schemeClr val="tx1"/>
                          </a:solidFill>
                          <a:latin typeface="Raleway" panose="020B0604020202020204"/>
                        </a:rPr>
                        <a:t>Partial</a:t>
                      </a:r>
                      <a:endParaRPr lang="en-US" sz="14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7244164"/>
                  </a:ext>
                </a:extLst>
              </a:tr>
              <a:tr h="370840">
                <a:tc>
                  <a:txBody>
                    <a:bodyPr/>
                    <a:lstStyle/>
                    <a:p>
                      <a:r>
                        <a:rPr lang="en-US" sz="1400" dirty="0" smtClean="0">
                          <a:solidFill>
                            <a:schemeClr val="tx1"/>
                          </a:solidFill>
                          <a:latin typeface="Raleway" panose="020B0604020202020204"/>
                        </a:rPr>
                        <a:t>CSF ABETA</a:t>
                      </a:r>
                      <a:endParaRPr lang="en-US" sz="1400" dirty="0">
                        <a:solidFill>
                          <a:schemeClr val="tx1"/>
                        </a:solidFill>
                        <a:latin typeface="Raleway" panose="020B0604020202020204"/>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r>
                        <a:rPr lang="en-US" sz="1400" dirty="0" smtClean="0">
                          <a:solidFill>
                            <a:schemeClr val="tx1"/>
                          </a:solidFill>
                          <a:latin typeface="Raleway" panose="020B0604020202020204"/>
                        </a:rPr>
                        <a:t>-0.213</a:t>
                      </a:r>
                      <a:r>
                        <a:rPr lang="en-US" sz="1400" baseline="0" dirty="0" smtClean="0">
                          <a:solidFill>
                            <a:schemeClr val="tx1"/>
                          </a:solidFill>
                          <a:latin typeface="Raleway" panose="020B0604020202020204"/>
                        </a:rPr>
                        <a:t> (0.025)</a:t>
                      </a:r>
                      <a:endParaRPr lang="en-US" sz="1400" dirty="0">
                        <a:solidFill>
                          <a:schemeClr val="tx1"/>
                        </a:solidFill>
                        <a:latin typeface="Raleway" panose="020B0604020202020204"/>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r>
                        <a:rPr lang="en-US" sz="1400" dirty="0" smtClean="0">
                          <a:solidFill>
                            <a:schemeClr val="tx1"/>
                          </a:solidFill>
                          <a:latin typeface="Raleway" panose="020B0604020202020204"/>
                        </a:rPr>
                        <a:t>-0.186 (0.036)</a:t>
                      </a:r>
                      <a:endParaRPr lang="en-US" sz="14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r>
                        <a:rPr lang="en-US" sz="1400" dirty="0" smtClean="0">
                          <a:solidFill>
                            <a:schemeClr val="tx1"/>
                          </a:solidFill>
                          <a:latin typeface="Raleway" panose="020B0604020202020204"/>
                        </a:rPr>
                        <a:t>-0.313 (0.006)</a:t>
                      </a:r>
                      <a:endParaRPr lang="en-US" sz="14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r>
                        <a:rPr lang="en-US" sz="1400" dirty="0" smtClean="0">
                          <a:solidFill>
                            <a:schemeClr val="tx1"/>
                          </a:solidFill>
                          <a:latin typeface="Raleway" panose="020B0604020202020204"/>
                        </a:rPr>
                        <a:t>-0.271 (0.005)</a:t>
                      </a:r>
                      <a:endParaRPr lang="en-US" sz="14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666454727"/>
                  </a:ext>
                </a:extLst>
              </a:tr>
              <a:tr h="370840">
                <a:tc>
                  <a:txBody>
                    <a:bodyPr/>
                    <a:lstStyle/>
                    <a:p>
                      <a:r>
                        <a:rPr lang="en-US" sz="1400" dirty="0" smtClean="0">
                          <a:solidFill>
                            <a:schemeClr val="tx1"/>
                          </a:solidFill>
                          <a:latin typeface="Raleway" panose="020B0604020202020204"/>
                        </a:rPr>
                        <a:t>AV45 (global SUVR)</a:t>
                      </a:r>
                      <a:endParaRPr lang="en-US" sz="1400" dirty="0">
                        <a:solidFill>
                          <a:schemeClr val="tx1"/>
                        </a:solidFill>
                        <a:latin typeface="Raleway" panose="020B0604020202020204"/>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sz="1400" dirty="0" smtClean="0">
                          <a:solidFill>
                            <a:schemeClr val="tx1"/>
                          </a:solidFill>
                          <a:latin typeface="Raleway" panose="020B0604020202020204"/>
                        </a:rPr>
                        <a:t>0.134 (0.019)</a:t>
                      </a:r>
                      <a:endParaRPr lang="en-US" sz="1400" dirty="0">
                        <a:solidFill>
                          <a:schemeClr val="tx1"/>
                        </a:solidFill>
                        <a:latin typeface="Raleway" panose="020B0604020202020204"/>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r>
                        <a:rPr lang="en-US" sz="1400" dirty="0" smtClean="0">
                          <a:solidFill>
                            <a:schemeClr val="tx1"/>
                          </a:solidFill>
                          <a:latin typeface="Raleway" panose="020B0604020202020204"/>
                        </a:rPr>
                        <a:t>0.107</a:t>
                      </a:r>
                      <a:r>
                        <a:rPr lang="en-US" sz="1400" baseline="0" dirty="0" smtClean="0">
                          <a:solidFill>
                            <a:schemeClr val="tx1"/>
                          </a:solidFill>
                          <a:latin typeface="Raleway" panose="020B0604020202020204"/>
                        </a:rPr>
                        <a:t> (0.017)</a:t>
                      </a:r>
                    </a:p>
                  </a:txBody>
                  <a:tcPr>
                    <a:solidFill>
                      <a:schemeClr val="bg1"/>
                    </a:solidFill>
                  </a:tcPr>
                </a:tc>
                <a:tc>
                  <a:txBody>
                    <a:bodyPr/>
                    <a:lstStyle/>
                    <a:p>
                      <a:r>
                        <a:rPr lang="en-US" sz="1400" dirty="0" smtClean="0">
                          <a:solidFill>
                            <a:schemeClr val="tx1"/>
                          </a:solidFill>
                          <a:latin typeface="Raleway" panose="020B0604020202020204"/>
                        </a:rPr>
                        <a:t>0.198 (0.015)</a:t>
                      </a:r>
                      <a:endParaRPr lang="en-US" sz="1400" dirty="0">
                        <a:solidFill>
                          <a:schemeClr val="tx1"/>
                        </a:solidFill>
                        <a:latin typeface="Raleway" panose="020B0604020202020204"/>
                      </a:endParaRPr>
                    </a:p>
                  </a:txBody>
                  <a:tcPr>
                    <a:solidFill>
                      <a:schemeClr val="bg1"/>
                    </a:solidFill>
                  </a:tcPr>
                </a:tc>
                <a:tc>
                  <a:txBody>
                    <a:bodyPr/>
                    <a:lstStyle/>
                    <a:p>
                      <a:r>
                        <a:rPr lang="en-US" sz="1400" dirty="0" smtClean="0">
                          <a:solidFill>
                            <a:schemeClr val="tx1"/>
                          </a:solidFill>
                          <a:latin typeface="Raleway" panose="020B0604020202020204"/>
                        </a:rPr>
                        <a:t>0.179 (0.015)</a:t>
                      </a:r>
                      <a:endParaRPr lang="en-US" sz="1400" dirty="0">
                        <a:solidFill>
                          <a:schemeClr val="tx1"/>
                        </a:solidFill>
                        <a:latin typeface="Raleway" panose="020B0604020202020204"/>
                      </a:endParaRPr>
                    </a:p>
                  </a:txBody>
                  <a:tcPr>
                    <a:solidFill>
                      <a:schemeClr val="bg1"/>
                    </a:solidFill>
                  </a:tcPr>
                </a:tc>
                <a:extLst>
                  <a:ext uri="{0D108BD9-81ED-4DB2-BD59-A6C34878D82A}">
                    <a16:rowId xmlns:a16="http://schemas.microsoft.com/office/drawing/2014/main" val="144189092"/>
                  </a:ext>
                </a:extLst>
              </a:tr>
              <a:tr h="370840">
                <a:tc>
                  <a:txBody>
                    <a:bodyPr/>
                    <a:lstStyle/>
                    <a:p>
                      <a:r>
                        <a:rPr lang="en-US" sz="1400" dirty="0" smtClean="0">
                          <a:solidFill>
                            <a:schemeClr val="tx1"/>
                          </a:solidFill>
                          <a:latin typeface="Raleway" panose="020B0604020202020204"/>
                        </a:rPr>
                        <a:t>CSF Tau</a:t>
                      </a:r>
                      <a:endParaRPr lang="en-US" sz="1400" dirty="0">
                        <a:solidFill>
                          <a:schemeClr val="tx1"/>
                        </a:solidFill>
                        <a:latin typeface="Raleway" panose="020B0604020202020204"/>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sz="1400" dirty="0" smtClean="0">
                          <a:solidFill>
                            <a:schemeClr val="tx1"/>
                          </a:solidFill>
                          <a:latin typeface="Raleway" panose="020B0604020202020204"/>
                        </a:rPr>
                        <a:t>--</a:t>
                      </a:r>
                      <a:endParaRPr lang="en-US" sz="1400" dirty="0">
                        <a:solidFill>
                          <a:schemeClr val="tx1"/>
                        </a:solidFill>
                        <a:latin typeface="Raleway" panose="020B0604020202020204"/>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r>
                        <a:rPr lang="en-US" sz="1400" dirty="0" smtClean="0">
                          <a:solidFill>
                            <a:schemeClr val="tx1"/>
                          </a:solidFill>
                          <a:latin typeface="Raleway" panose="020B0604020202020204"/>
                        </a:rPr>
                        <a:t>--</a:t>
                      </a:r>
                      <a:endParaRPr lang="en-US" sz="1400" dirty="0">
                        <a:solidFill>
                          <a:schemeClr val="tx1"/>
                        </a:solidFill>
                        <a:latin typeface="Raleway" panose="020B0604020202020204"/>
                      </a:endParaRPr>
                    </a:p>
                  </a:txBody>
                  <a:tcPr>
                    <a:solidFill>
                      <a:schemeClr val="bg1"/>
                    </a:solidFill>
                  </a:tcPr>
                </a:tc>
                <a:tc>
                  <a:txBody>
                    <a:bodyPr/>
                    <a:lstStyle/>
                    <a:p>
                      <a:r>
                        <a:rPr lang="en-US" sz="1400" dirty="0" smtClean="0">
                          <a:solidFill>
                            <a:schemeClr val="tx1"/>
                          </a:solidFill>
                          <a:latin typeface="Raleway" panose="020B0604020202020204"/>
                        </a:rPr>
                        <a:t>0.128 (0.006)</a:t>
                      </a:r>
                      <a:endParaRPr lang="en-US" sz="1400" dirty="0">
                        <a:solidFill>
                          <a:schemeClr val="tx1"/>
                        </a:solidFill>
                        <a:latin typeface="Raleway" panose="020B0604020202020204"/>
                      </a:endParaRPr>
                    </a:p>
                  </a:txBody>
                  <a:tcPr>
                    <a:solidFill>
                      <a:schemeClr val="bg1"/>
                    </a:solidFill>
                  </a:tcPr>
                </a:tc>
                <a:tc>
                  <a:txBody>
                    <a:bodyPr/>
                    <a:lstStyle/>
                    <a:p>
                      <a:r>
                        <a:rPr lang="en-US" sz="1400" dirty="0" smtClean="0">
                          <a:solidFill>
                            <a:schemeClr val="tx1"/>
                          </a:solidFill>
                          <a:latin typeface="Raleway" panose="020B0604020202020204"/>
                        </a:rPr>
                        <a:t>0.126 (0.009)</a:t>
                      </a:r>
                    </a:p>
                  </a:txBody>
                  <a:tcPr>
                    <a:solidFill>
                      <a:schemeClr val="bg1"/>
                    </a:solidFill>
                  </a:tcPr>
                </a:tc>
                <a:extLst>
                  <a:ext uri="{0D108BD9-81ED-4DB2-BD59-A6C34878D82A}">
                    <a16:rowId xmlns:a16="http://schemas.microsoft.com/office/drawing/2014/main" val="2282227843"/>
                  </a:ext>
                </a:extLst>
              </a:tr>
              <a:tr h="370840">
                <a:tc>
                  <a:txBody>
                    <a:bodyPr/>
                    <a:lstStyle/>
                    <a:p>
                      <a:r>
                        <a:rPr lang="en-US" sz="1400" dirty="0" smtClean="0">
                          <a:solidFill>
                            <a:schemeClr val="tx1"/>
                          </a:solidFill>
                          <a:latin typeface="Raleway" panose="020B0604020202020204"/>
                        </a:rPr>
                        <a:t>CSF </a:t>
                      </a:r>
                      <a:r>
                        <a:rPr lang="en-US" sz="1400" dirty="0" err="1" smtClean="0">
                          <a:solidFill>
                            <a:schemeClr val="tx1"/>
                          </a:solidFill>
                          <a:latin typeface="Raleway" panose="020B0604020202020204"/>
                        </a:rPr>
                        <a:t>PTau</a:t>
                      </a:r>
                      <a:endParaRPr lang="en-US" sz="1400" dirty="0">
                        <a:solidFill>
                          <a:schemeClr val="tx1"/>
                        </a:solidFill>
                        <a:latin typeface="Raleway" panose="020B0604020202020204"/>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solidFill>
                            <a:schemeClr val="tx1"/>
                          </a:solidFill>
                          <a:latin typeface="Raleway" panose="020B0604020202020204"/>
                        </a:rPr>
                        <a:t>--</a:t>
                      </a:r>
                      <a:endParaRPr lang="en-US" sz="1400" dirty="0">
                        <a:solidFill>
                          <a:schemeClr val="tx1"/>
                        </a:solidFill>
                        <a:latin typeface="Raleway" panose="020B0604020202020204"/>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solidFill>
                            <a:schemeClr val="tx1"/>
                          </a:solidFill>
                          <a:latin typeface="Raleway" panose="020B0604020202020204"/>
                        </a:rPr>
                        <a:t>--</a:t>
                      </a:r>
                      <a:endParaRPr lang="en-US" sz="14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solidFill>
                            <a:schemeClr val="tx1"/>
                          </a:solidFill>
                          <a:latin typeface="Raleway" panose="020B0604020202020204"/>
                        </a:rPr>
                        <a:t>0.147 (0.006)</a:t>
                      </a:r>
                      <a:endParaRPr lang="en-US" sz="14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solidFill>
                            <a:schemeClr val="tx1"/>
                          </a:solidFill>
                          <a:latin typeface="Raleway" panose="020B0604020202020204"/>
                        </a:rPr>
                        <a:t>0.140 (0.008)</a:t>
                      </a:r>
                      <a:endParaRPr lang="en-US" sz="14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4998230"/>
                  </a:ext>
                </a:extLst>
              </a:tr>
              <a:tr h="370840">
                <a:tc>
                  <a:txBody>
                    <a:bodyPr/>
                    <a:lstStyle/>
                    <a:p>
                      <a:r>
                        <a:rPr lang="en-US" sz="1400" dirty="0" smtClean="0">
                          <a:solidFill>
                            <a:schemeClr val="tx1"/>
                          </a:solidFill>
                          <a:latin typeface="Raleway" panose="020B0604020202020204"/>
                        </a:rPr>
                        <a:t>ADNI-MEM</a:t>
                      </a:r>
                      <a:endParaRPr lang="en-US" sz="1400" dirty="0">
                        <a:solidFill>
                          <a:schemeClr val="tx1"/>
                        </a:solidFill>
                        <a:latin typeface="Raleway" panose="020B0604020202020204"/>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r>
                        <a:rPr lang="en-US" sz="1400" dirty="0" smtClean="0">
                          <a:solidFill>
                            <a:schemeClr val="tx1"/>
                          </a:solidFill>
                          <a:latin typeface="Raleway" panose="020B0604020202020204"/>
                        </a:rPr>
                        <a:t>-0.279 (0.031)</a:t>
                      </a:r>
                      <a:endParaRPr lang="en-US" sz="1400" dirty="0">
                        <a:solidFill>
                          <a:schemeClr val="tx1"/>
                        </a:solidFill>
                        <a:latin typeface="Raleway" panose="020B0604020202020204"/>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r>
                        <a:rPr lang="en-US" sz="1400" dirty="0" smtClean="0">
                          <a:solidFill>
                            <a:schemeClr val="tx1"/>
                          </a:solidFill>
                          <a:latin typeface="Raleway" panose="020B0604020202020204"/>
                        </a:rPr>
                        <a:t>-0.246 (0.009)</a:t>
                      </a:r>
                      <a:endParaRPr lang="en-US" sz="14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r>
                        <a:rPr lang="en-US" sz="1400" dirty="0" smtClean="0">
                          <a:solidFill>
                            <a:schemeClr val="tx1"/>
                          </a:solidFill>
                          <a:latin typeface="Raleway" panose="020B0604020202020204"/>
                        </a:rPr>
                        <a:t>-0.452 (0.007)</a:t>
                      </a:r>
                      <a:endParaRPr lang="en-US" sz="14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r>
                        <a:rPr lang="en-US" sz="1400" dirty="0" smtClean="0">
                          <a:solidFill>
                            <a:schemeClr val="tx1"/>
                          </a:solidFill>
                          <a:latin typeface="Raleway" panose="020B0604020202020204"/>
                        </a:rPr>
                        <a:t>-0.409 (0.008)</a:t>
                      </a:r>
                      <a:endParaRPr lang="en-US" sz="14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51506836"/>
                  </a:ext>
                </a:extLst>
              </a:tr>
              <a:tr h="370840">
                <a:tc>
                  <a:txBody>
                    <a:bodyPr/>
                    <a:lstStyle/>
                    <a:p>
                      <a:r>
                        <a:rPr lang="en-US" sz="1400" dirty="0" smtClean="0">
                          <a:solidFill>
                            <a:schemeClr val="tx1"/>
                          </a:solidFill>
                          <a:latin typeface="Raleway" panose="020B0604020202020204"/>
                        </a:rPr>
                        <a:t>ADNI-EF</a:t>
                      </a:r>
                      <a:endParaRPr lang="en-US" sz="1400" dirty="0">
                        <a:solidFill>
                          <a:schemeClr val="tx1"/>
                        </a:solidFill>
                        <a:latin typeface="Raleway" panose="020B0604020202020204"/>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solidFill>
                            <a:schemeClr val="tx1"/>
                          </a:solidFill>
                          <a:latin typeface="Raleway" panose="020B0604020202020204"/>
                        </a:rPr>
                        <a:t>-0.271 (0.036)*</a:t>
                      </a:r>
                      <a:endParaRPr lang="en-US" sz="1400" dirty="0">
                        <a:solidFill>
                          <a:schemeClr val="tx1"/>
                        </a:solidFill>
                        <a:latin typeface="Raleway" panose="020B0604020202020204"/>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solidFill>
                            <a:schemeClr val="tx1"/>
                          </a:solidFill>
                          <a:latin typeface="Raleway" panose="020B0604020202020204"/>
                        </a:rPr>
                        <a:t>-0.245 (0.018)*</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solidFill>
                            <a:schemeClr val="tx1"/>
                          </a:solidFill>
                          <a:latin typeface="Raleway" panose="020B0604020202020204"/>
                        </a:rPr>
                        <a:t>-0.322 (0.013)*</a:t>
                      </a:r>
                      <a:endParaRPr lang="en-US" sz="14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smtClean="0">
                          <a:solidFill>
                            <a:schemeClr val="tx1"/>
                          </a:solidFill>
                          <a:latin typeface="Raleway" panose="020B0604020202020204"/>
                        </a:rPr>
                        <a:t>-0.292 (0.006)*</a:t>
                      </a:r>
                      <a:endParaRPr lang="en-US" sz="14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3898543"/>
                  </a:ext>
                </a:extLst>
              </a:tr>
              <a:tr h="370840">
                <a:tc gridSpan="5">
                  <a:txBody>
                    <a:bodyPr/>
                    <a:lstStyle/>
                    <a:p>
                      <a:r>
                        <a:rPr lang="en-US" sz="1100" i="1" dirty="0" smtClean="0">
                          <a:solidFill>
                            <a:schemeClr val="tx1"/>
                          </a:solidFill>
                          <a:latin typeface="Raleway" panose="020B0604020202020204"/>
                        </a:rPr>
                        <a:t>Notes.</a:t>
                      </a:r>
                      <a:r>
                        <a:rPr lang="en-US" sz="1100" i="0" baseline="0" dirty="0" smtClean="0">
                          <a:solidFill>
                            <a:schemeClr val="tx1"/>
                          </a:solidFill>
                          <a:latin typeface="Raleway" panose="020B0604020202020204"/>
                        </a:rPr>
                        <a:t> Mean (SD) correlation coefficients are displayed when significant (p&lt;0.05) correlation existed in brain-predicted age according to all five models. Coefficients are Spearman Rho unless marked by an asterisk (*: Pearson’s r coefficient).</a:t>
                      </a:r>
                      <a:endParaRPr lang="en-US" sz="1100" i="1"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US" sz="1400" dirty="0">
                        <a:solidFill>
                          <a:schemeClr val="tx1"/>
                        </a:solidFill>
                        <a:latin typeface="Raleway" panose="020B0604020202020204"/>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US" sz="1400" dirty="0" smtClean="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US" sz="14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US" sz="14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63739694"/>
                  </a:ext>
                </a:extLst>
              </a:tr>
            </a:tbl>
          </a:graphicData>
        </a:graphic>
      </p:graphicFrame>
      <p:grpSp>
        <p:nvGrpSpPr>
          <p:cNvPr id="10" name="Gruppieren 9"/>
          <p:cNvGrpSpPr/>
          <p:nvPr/>
        </p:nvGrpSpPr>
        <p:grpSpPr>
          <a:xfrm>
            <a:off x="7738711" y="890974"/>
            <a:ext cx="4272262" cy="475813"/>
            <a:chOff x="1928100" y="1497366"/>
            <a:chExt cx="8177071" cy="743558"/>
          </a:xfrm>
        </p:grpSpPr>
        <p:sp>
          <p:nvSpPr>
            <p:cNvPr id="5" name="Ellipse 4"/>
            <p:cNvSpPr/>
            <p:nvPr/>
          </p:nvSpPr>
          <p:spPr>
            <a:xfrm>
              <a:off x="3626886" y="1497366"/>
              <a:ext cx="1577274" cy="732137"/>
            </a:xfrm>
            <a:prstGeom prst="ellipse">
              <a:avLst/>
            </a:prstGeom>
            <a:solidFill>
              <a:schemeClr val="accent2">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6" name="Ellipse 5"/>
            <p:cNvSpPr/>
            <p:nvPr/>
          </p:nvSpPr>
          <p:spPr>
            <a:xfrm>
              <a:off x="5293061" y="1497367"/>
              <a:ext cx="1577274" cy="732137"/>
            </a:xfrm>
            <a:prstGeom prst="ellipse">
              <a:avLst/>
            </a:prstGeom>
            <a:solidFill>
              <a:schemeClr val="accent2">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7" name="Ellipse 6"/>
            <p:cNvSpPr/>
            <p:nvPr/>
          </p:nvSpPr>
          <p:spPr>
            <a:xfrm>
              <a:off x="6913099" y="1497367"/>
              <a:ext cx="1577274" cy="732137"/>
            </a:xfrm>
            <a:prstGeom prst="ellipse">
              <a:avLst/>
            </a:prstGeom>
            <a:solidFill>
              <a:schemeClr val="accent2">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8" name="Ellipse 7"/>
            <p:cNvSpPr/>
            <p:nvPr/>
          </p:nvSpPr>
          <p:spPr>
            <a:xfrm>
              <a:off x="8527897" y="1497367"/>
              <a:ext cx="1577274" cy="732137"/>
            </a:xfrm>
            <a:prstGeom prst="ellipse">
              <a:avLst/>
            </a:prstGeom>
            <a:solidFill>
              <a:schemeClr val="accent2">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9" name="Ellipse 8"/>
            <p:cNvSpPr/>
            <p:nvPr/>
          </p:nvSpPr>
          <p:spPr>
            <a:xfrm>
              <a:off x="1928100" y="1508787"/>
              <a:ext cx="1577274" cy="732137"/>
            </a:xfrm>
            <a:prstGeom prst="ellipse">
              <a:avLst/>
            </a:prstGeom>
            <a:solidFill>
              <a:schemeClr val="accent2">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grpSp>
      <p:sp>
        <p:nvSpPr>
          <p:cNvPr id="11" name="Textfeld 10"/>
          <p:cNvSpPr txBox="1"/>
          <p:nvPr/>
        </p:nvSpPr>
        <p:spPr>
          <a:xfrm>
            <a:off x="962526" y="6256421"/>
            <a:ext cx="10250906" cy="369332"/>
          </a:xfrm>
          <a:prstGeom prst="rect">
            <a:avLst/>
          </a:prstGeom>
          <a:noFill/>
        </p:spPr>
        <p:txBody>
          <a:bodyPr wrap="square" rtlCol="0">
            <a:spAutoFit/>
          </a:bodyPr>
          <a:lstStyle/>
          <a:p>
            <a:r>
              <a:rPr lang="en-US" dirty="0" smtClean="0"/>
              <a:t>A table of all correlation coefficients and their p values will go into the supplementary materials.</a:t>
            </a:r>
            <a:endParaRPr lang="en-US" dirty="0"/>
          </a:p>
        </p:txBody>
      </p:sp>
    </p:spTree>
    <p:extLst>
      <p:ext uri="{BB962C8B-B14F-4D97-AF65-F5344CB8AC3E}">
        <p14:creationId xmlns:p14="http://schemas.microsoft.com/office/powerpoint/2010/main" val="3346269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feld 44"/>
          <p:cNvSpPr txBox="1"/>
          <p:nvPr/>
        </p:nvSpPr>
        <p:spPr>
          <a:xfrm>
            <a:off x="10364765" y="1597861"/>
            <a:ext cx="1670302" cy="230832"/>
          </a:xfrm>
          <a:prstGeom prst="rect">
            <a:avLst/>
          </a:prstGeom>
          <a:noFill/>
        </p:spPr>
        <p:txBody>
          <a:bodyPr wrap="square" rtlCol="0">
            <a:spAutoFit/>
          </a:bodyPr>
          <a:lstStyle/>
          <a:p>
            <a:r>
              <a:rPr lang="en-US" sz="900" dirty="0" smtClean="0">
                <a:latin typeface="Raleway" panose="020B0604020202020204"/>
              </a:rPr>
              <a:t>&lt;75 y.     75 – 84 y.     &gt; 85 y.</a:t>
            </a:r>
            <a:endParaRPr lang="en-US" sz="900" dirty="0">
              <a:latin typeface="Raleway" panose="020B0604020202020204"/>
            </a:endParaRPr>
          </a:p>
        </p:txBody>
      </p:sp>
      <p:sp>
        <p:nvSpPr>
          <p:cNvPr id="46" name="Textfeld 45"/>
          <p:cNvSpPr txBox="1"/>
          <p:nvPr/>
        </p:nvSpPr>
        <p:spPr>
          <a:xfrm>
            <a:off x="9351736" y="1601229"/>
            <a:ext cx="1076420" cy="230832"/>
          </a:xfrm>
          <a:prstGeom prst="rect">
            <a:avLst/>
          </a:prstGeom>
          <a:noFill/>
        </p:spPr>
        <p:txBody>
          <a:bodyPr wrap="square" rtlCol="0">
            <a:spAutoFit/>
          </a:bodyPr>
          <a:lstStyle/>
          <a:p>
            <a:pPr algn="ctr"/>
            <a:r>
              <a:rPr lang="en-US" sz="900" b="1" dirty="0" smtClean="0">
                <a:latin typeface="Raleway" panose="020B0604020202020204"/>
              </a:rPr>
              <a:t>Age Category</a:t>
            </a:r>
            <a:endParaRPr lang="en-US" sz="900" b="1" dirty="0">
              <a:latin typeface="Raleway" panose="020B0604020202020204"/>
            </a:endParaRPr>
          </a:p>
        </p:txBody>
      </p:sp>
      <p:sp>
        <p:nvSpPr>
          <p:cNvPr id="28" name="Rechteck 27"/>
          <p:cNvSpPr/>
          <p:nvPr/>
        </p:nvSpPr>
        <p:spPr>
          <a:xfrm>
            <a:off x="11592115" y="6239358"/>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87643" y="1865465"/>
            <a:ext cx="5519293" cy="4979452"/>
          </a:xfrm>
          <a:prstGeom prst="rect">
            <a:avLst/>
          </a:prstGeom>
          <a:solidFill>
            <a:srgbClr val="F5D687"/>
          </a:solidFill>
          <a:ln>
            <a:solidFill>
              <a:srgbClr val="F9C23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381000" y="357718"/>
            <a:ext cx="10972126" cy="1054100"/>
          </a:xfrm>
        </p:spPr>
        <p:txBody>
          <a:bodyPr/>
          <a:lstStyle/>
          <a:p>
            <a:r>
              <a:rPr lang="en-US" sz="2800" dirty="0" smtClean="0">
                <a:solidFill>
                  <a:schemeClr val="accent4">
                    <a:lumMod val="50000"/>
                  </a:schemeClr>
                </a:solidFill>
              </a:rPr>
              <a:t>Higher BPAD (esp. MRI) predicts conversion to Alzheimer’s disease in MCI</a:t>
            </a:r>
            <a:endParaRPr lang="en-US" sz="2800" dirty="0">
              <a:solidFill>
                <a:schemeClr val="accent4">
                  <a:lumMod val="50000"/>
                </a:schemeClr>
              </a:solidFill>
            </a:endParaRPr>
          </a:p>
        </p:txBody>
      </p:sp>
      <p:sp>
        <p:nvSpPr>
          <p:cNvPr id="17" name="Rechteck 16"/>
          <p:cNvSpPr/>
          <p:nvPr/>
        </p:nvSpPr>
        <p:spPr>
          <a:xfrm>
            <a:off x="293917" y="1411818"/>
            <a:ext cx="5529943" cy="4967211"/>
          </a:xfrm>
          <a:prstGeom prst="rect">
            <a:avLst/>
          </a:prstGeom>
          <a:solidFill>
            <a:schemeClr val="accent1">
              <a:lumMod val="60000"/>
              <a:lumOff val="40000"/>
            </a:schemeClr>
          </a:solidFill>
          <a:ln>
            <a:solidFill>
              <a:schemeClr val="accent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9" name="Grafik 38"/>
          <p:cNvPicPr>
            <a:picLocks noChangeAspect="1"/>
          </p:cNvPicPr>
          <p:nvPr/>
        </p:nvPicPr>
        <p:blipFill>
          <a:blip r:embed="rId3" cstate="print">
            <a:clrChange>
              <a:clrFrom>
                <a:srgbClr val="000000"/>
              </a:clrFrom>
              <a:clrTo>
                <a:srgbClr val="000000">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00927" y="2871668"/>
            <a:ext cx="1374018" cy="1697572"/>
          </a:xfrm>
          <a:prstGeom prst="rect">
            <a:avLst/>
          </a:prstGeom>
          <a:ln>
            <a:noFill/>
          </a:ln>
        </p:spPr>
      </p:pic>
      <p:pic>
        <p:nvPicPr>
          <p:cNvPr id="25" name="Inhaltsplatzhalter 21"/>
          <p:cNvPicPr>
            <a:picLocks noChangeAspect="1"/>
          </p:cNvPicPr>
          <p:nvPr/>
        </p:nvPicPr>
        <p:blipFill rotWithShape="1">
          <a:blip r:embed="rId4" cstate="print">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10244061" y="3099866"/>
            <a:ext cx="1463047" cy="1943759"/>
          </a:xfrm>
          <a:prstGeom prst="rect">
            <a:avLst/>
          </a:prstGeom>
        </p:spPr>
      </p:pic>
      <p:pic>
        <p:nvPicPr>
          <p:cNvPr id="31" name="Grafik 30"/>
          <p:cNvPicPr>
            <a:picLocks noChangeAspect="1"/>
          </p:cNvPicPr>
          <p:nvPr/>
        </p:nvPicPr>
        <p:blipFill rotWithShape="1">
          <a:blip r:embed="rId5"/>
          <a:srcRect r="21016"/>
          <a:stretch/>
        </p:blipFill>
        <p:spPr>
          <a:xfrm>
            <a:off x="6534745" y="2119381"/>
            <a:ext cx="3609186" cy="4649602"/>
          </a:xfrm>
          <a:prstGeom prst="rect">
            <a:avLst/>
          </a:prstGeom>
        </p:spPr>
      </p:pic>
      <p:sp>
        <p:nvSpPr>
          <p:cNvPr id="6" name="Rechteck 5"/>
          <p:cNvSpPr/>
          <p:nvPr/>
        </p:nvSpPr>
        <p:spPr>
          <a:xfrm>
            <a:off x="8394818" y="6487933"/>
            <a:ext cx="189523" cy="87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Gerader Verbinder 32"/>
          <p:cNvCxnSpPr/>
          <p:nvPr/>
        </p:nvCxnSpPr>
        <p:spPr>
          <a:xfrm flipH="1" flipV="1">
            <a:off x="8532530" y="2393576"/>
            <a:ext cx="1" cy="4015533"/>
          </a:xfrm>
          <a:prstGeom prst="line">
            <a:avLst/>
          </a:prstGeom>
          <a:ln w="19050">
            <a:solidFill>
              <a:schemeClr val="bg1">
                <a:lumMod val="75000"/>
              </a:schemeClr>
            </a:solidFill>
            <a:prstDash val="dash"/>
          </a:ln>
        </p:spPr>
        <p:style>
          <a:lnRef idx="1">
            <a:schemeClr val="accent4"/>
          </a:lnRef>
          <a:fillRef idx="0">
            <a:schemeClr val="accent4"/>
          </a:fillRef>
          <a:effectRef idx="0">
            <a:schemeClr val="accent4"/>
          </a:effectRef>
          <a:fontRef idx="minor">
            <a:schemeClr val="tx1"/>
          </a:fontRef>
        </p:style>
      </p:cxnSp>
      <p:sp>
        <p:nvSpPr>
          <p:cNvPr id="34" name="Textfeld 33"/>
          <p:cNvSpPr txBox="1"/>
          <p:nvPr/>
        </p:nvSpPr>
        <p:spPr>
          <a:xfrm>
            <a:off x="8394399" y="6379029"/>
            <a:ext cx="189522" cy="307777"/>
          </a:xfrm>
          <a:prstGeom prst="rect">
            <a:avLst/>
          </a:prstGeom>
          <a:noFill/>
        </p:spPr>
        <p:txBody>
          <a:bodyPr wrap="square" rtlCol="0">
            <a:spAutoFit/>
          </a:bodyPr>
          <a:lstStyle/>
          <a:p>
            <a:r>
              <a:rPr lang="en-US" sz="1400" b="1" dirty="0" smtClean="0">
                <a:latin typeface="Raleway" panose="020B0604020202020204"/>
              </a:rPr>
              <a:t>0</a:t>
            </a:r>
            <a:endParaRPr lang="en-US" sz="1050" dirty="0">
              <a:latin typeface="Raleway" panose="020B0604020202020204"/>
            </a:endParaRPr>
          </a:p>
        </p:txBody>
      </p:sp>
      <p:pic>
        <p:nvPicPr>
          <p:cNvPr id="35" name="Grafik 34"/>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83397" t="55619" r="12193" b="41186"/>
          <a:stretch/>
        </p:blipFill>
        <p:spPr>
          <a:xfrm>
            <a:off x="10196182" y="1585091"/>
            <a:ext cx="330459" cy="243602"/>
          </a:xfrm>
          <a:prstGeom prst="rect">
            <a:avLst/>
          </a:prstGeom>
        </p:spPr>
      </p:pic>
      <p:pic>
        <p:nvPicPr>
          <p:cNvPr id="36" name="Grafik 35"/>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83397" t="59627" r="12562" b="37267"/>
          <a:stretch/>
        </p:blipFill>
        <p:spPr>
          <a:xfrm>
            <a:off x="10671565" y="1627976"/>
            <a:ext cx="302756" cy="236785"/>
          </a:xfrm>
          <a:prstGeom prst="rect">
            <a:avLst/>
          </a:prstGeom>
        </p:spPr>
      </p:pic>
      <p:pic>
        <p:nvPicPr>
          <p:cNvPr id="37" name="Grafik 36"/>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83397" t="63398" r="13228" b="32685"/>
          <a:stretch/>
        </p:blipFill>
        <p:spPr>
          <a:xfrm>
            <a:off x="11285848" y="1648325"/>
            <a:ext cx="252890" cy="298657"/>
          </a:xfrm>
          <a:prstGeom prst="rect">
            <a:avLst/>
          </a:prstGeom>
        </p:spPr>
      </p:pic>
      <p:sp>
        <p:nvSpPr>
          <p:cNvPr id="40" name="Textfeld 39"/>
          <p:cNvSpPr txBox="1"/>
          <p:nvPr/>
        </p:nvSpPr>
        <p:spPr>
          <a:xfrm>
            <a:off x="6240606" y="1601229"/>
            <a:ext cx="1695124" cy="230832"/>
          </a:xfrm>
          <a:prstGeom prst="rect">
            <a:avLst/>
          </a:prstGeom>
          <a:noFill/>
        </p:spPr>
        <p:txBody>
          <a:bodyPr wrap="square" rtlCol="0">
            <a:spAutoFit/>
          </a:bodyPr>
          <a:lstStyle/>
          <a:p>
            <a:pPr algn="ctr"/>
            <a:r>
              <a:rPr lang="en-US" sz="900" b="1" dirty="0" smtClean="0">
                <a:latin typeface="Raleway" panose="020B0604020202020204"/>
              </a:rPr>
              <a:t>Diagnosis after 24 months</a:t>
            </a:r>
            <a:endParaRPr lang="en-US" sz="900" b="1" dirty="0">
              <a:latin typeface="Raleway" panose="020B0604020202020204"/>
            </a:endParaRPr>
          </a:p>
        </p:txBody>
      </p:sp>
      <p:sp>
        <p:nvSpPr>
          <p:cNvPr id="43" name="Textfeld 42"/>
          <p:cNvSpPr txBox="1"/>
          <p:nvPr/>
        </p:nvSpPr>
        <p:spPr>
          <a:xfrm>
            <a:off x="7884432" y="1417628"/>
            <a:ext cx="2182009" cy="415498"/>
          </a:xfrm>
          <a:prstGeom prst="rect">
            <a:avLst/>
          </a:prstGeom>
          <a:noFill/>
        </p:spPr>
        <p:txBody>
          <a:bodyPr wrap="square" rtlCol="0">
            <a:spAutoFit/>
          </a:bodyPr>
          <a:lstStyle/>
          <a:p>
            <a:endParaRPr lang="en-US" sz="900" dirty="0" smtClean="0">
              <a:latin typeface="Raleway" panose="020B0604020202020204"/>
            </a:endParaRPr>
          </a:p>
          <a:p>
            <a:r>
              <a:rPr lang="en-US" sz="300" dirty="0" smtClean="0">
                <a:latin typeface="Raleway" panose="020B0604020202020204"/>
              </a:rPr>
              <a:t> </a:t>
            </a:r>
            <a:endParaRPr lang="en-US" sz="100" dirty="0">
              <a:latin typeface="Raleway" panose="020B0604020202020204"/>
            </a:endParaRPr>
          </a:p>
          <a:p>
            <a:r>
              <a:rPr lang="en-US" sz="900" dirty="0" smtClean="0">
                <a:latin typeface="Raleway" panose="020B0604020202020204"/>
              </a:rPr>
              <a:t>MCI (n=362)        AD (n=100)</a:t>
            </a:r>
            <a:endParaRPr lang="en-US" sz="900" dirty="0">
              <a:latin typeface="Raleway" panose="020B0604020202020204"/>
            </a:endParaRPr>
          </a:p>
        </p:txBody>
      </p:sp>
      <p:sp>
        <p:nvSpPr>
          <p:cNvPr id="47" name="Textfeld 46"/>
          <p:cNvSpPr txBox="1"/>
          <p:nvPr/>
        </p:nvSpPr>
        <p:spPr>
          <a:xfrm>
            <a:off x="7775957" y="1215928"/>
            <a:ext cx="111542" cy="576109"/>
          </a:xfrm>
          <a:prstGeom prst="rect">
            <a:avLst/>
          </a:prstGeom>
          <a:noFill/>
        </p:spPr>
        <p:txBody>
          <a:bodyPr wrap="square" rtlCol="0">
            <a:spAutoFit/>
          </a:bodyPr>
          <a:lstStyle/>
          <a:p>
            <a:r>
              <a:rPr lang="en-US" sz="4000" dirty="0" smtClean="0"/>
              <a:t>.</a:t>
            </a:r>
            <a:endParaRPr lang="en-US" dirty="0"/>
          </a:p>
        </p:txBody>
      </p:sp>
      <p:sp>
        <p:nvSpPr>
          <p:cNvPr id="48" name="Gleichschenkliges Dreieck 47"/>
          <p:cNvSpPr/>
          <p:nvPr/>
        </p:nvSpPr>
        <p:spPr>
          <a:xfrm>
            <a:off x="8722390" y="1669899"/>
            <a:ext cx="78220" cy="8735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Textfeld 48"/>
          <p:cNvSpPr txBox="1"/>
          <p:nvPr/>
        </p:nvSpPr>
        <p:spPr>
          <a:xfrm>
            <a:off x="7173913" y="2889457"/>
            <a:ext cx="1165743" cy="830997"/>
          </a:xfrm>
          <a:prstGeom prst="rect">
            <a:avLst/>
          </a:prstGeom>
          <a:noFill/>
        </p:spPr>
        <p:txBody>
          <a:bodyPr wrap="square" rtlCol="0">
            <a:spAutoFit/>
          </a:bodyPr>
          <a:lstStyle/>
          <a:p>
            <a:pPr algn="ctr"/>
            <a:r>
              <a:rPr lang="en-US" sz="1600" b="1" dirty="0" smtClean="0">
                <a:solidFill>
                  <a:srgbClr val="2B7000"/>
                </a:solidFill>
                <a:latin typeface="Raleway" panose="020B0604020202020204"/>
              </a:rPr>
              <a:t>negative BPAD</a:t>
            </a:r>
          </a:p>
          <a:p>
            <a:pPr algn="ctr"/>
            <a:r>
              <a:rPr lang="en-US" sz="800" dirty="0" smtClean="0">
                <a:solidFill>
                  <a:srgbClr val="2B7000"/>
                </a:solidFill>
                <a:latin typeface="Raleway" panose="020B0604020202020204"/>
              </a:rPr>
              <a:t>Total: 159</a:t>
            </a:r>
          </a:p>
          <a:p>
            <a:pPr algn="ctr"/>
            <a:r>
              <a:rPr lang="en-US" sz="800" dirty="0" smtClean="0">
                <a:solidFill>
                  <a:srgbClr val="2B7000"/>
                </a:solidFill>
                <a:latin typeface="Raleway" panose="020B0604020202020204"/>
              </a:rPr>
              <a:t>Converters: 16 (10%)</a:t>
            </a:r>
            <a:endParaRPr lang="en-US" sz="800" dirty="0">
              <a:solidFill>
                <a:srgbClr val="2B7000"/>
              </a:solidFill>
              <a:latin typeface="Raleway" panose="020B0604020202020204"/>
            </a:endParaRPr>
          </a:p>
        </p:txBody>
      </p:sp>
      <p:sp>
        <p:nvSpPr>
          <p:cNvPr id="50" name="Rechteck 49"/>
          <p:cNvSpPr/>
          <p:nvPr/>
        </p:nvSpPr>
        <p:spPr>
          <a:xfrm>
            <a:off x="8669801" y="2889457"/>
            <a:ext cx="958688" cy="751447"/>
          </a:xfrm>
          <a:prstGeom prst="rect">
            <a:avLst/>
          </a:prstGeom>
          <a:solidFill>
            <a:srgbClr val="FFFF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feld 50"/>
          <p:cNvSpPr txBox="1"/>
          <p:nvPr/>
        </p:nvSpPr>
        <p:spPr>
          <a:xfrm>
            <a:off x="8763817" y="5560455"/>
            <a:ext cx="1156718" cy="830997"/>
          </a:xfrm>
          <a:prstGeom prst="rect">
            <a:avLst/>
          </a:prstGeom>
          <a:noFill/>
        </p:spPr>
        <p:txBody>
          <a:bodyPr wrap="square" rtlCol="0">
            <a:spAutoFit/>
          </a:bodyPr>
          <a:lstStyle/>
          <a:p>
            <a:pPr algn="ctr"/>
            <a:r>
              <a:rPr lang="en-US" sz="1600" b="1" dirty="0" smtClean="0">
                <a:solidFill>
                  <a:srgbClr val="A20013"/>
                </a:solidFill>
                <a:latin typeface="Raleway" panose="020B0604020202020204"/>
              </a:rPr>
              <a:t>positive BPAD</a:t>
            </a:r>
          </a:p>
          <a:p>
            <a:pPr algn="ctr"/>
            <a:r>
              <a:rPr lang="en-US" sz="800" dirty="0" smtClean="0">
                <a:solidFill>
                  <a:srgbClr val="A20013"/>
                </a:solidFill>
                <a:latin typeface="Raleway" panose="020B0604020202020204"/>
              </a:rPr>
              <a:t>Total: 303</a:t>
            </a:r>
          </a:p>
          <a:p>
            <a:pPr algn="ctr"/>
            <a:r>
              <a:rPr lang="en-US" sz="800" dirty="0" smtClean="0">
                <a:solidFill>
                  <a:srgbClr val="A20013"/>
                </a:solidFill>
                <a:latin typeface="Raleway" panose="020B0604020202020204"/>
              </a:rPr>
              <a:t>Converters: 84 (28%)</a:t>
            </a:r>
            <a:endParaRPr lang="en-US" sz="800" dirty="0">
              <a:solidFill>
                <a:srgbClr val="A20013"/>
              </a:solidFill>
              <a:latin typeface="Raleway" panose="020B0604020202020204"/>
            </a:endParaRPr>
          </a:p>
        </p:txBody>
      </p:sp>
      <p:sp>
        <p:nvSpPr>
          <p:cNvPr id="52" name="Textfeld 51"/>
          <p:cNvSpPr txBox="1"/>
          <p:nvPr/>
        </p:nvSpPr>
        <p:spPr>
          <a:xfrm>
            <a:off x="10218363" y="3591214"/>
            <a:ext cx="1565564" cy="132343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000" b="1" dirty="0">
                <a:solidFill>
                  <a:schemeClr val="bg1"/>
                </a:solidFill>
                <a:effectLst>
                  <a:outerShdw blurRad="63500" sx="102000" sy="102000" algn="ctr" rotWithShape="0">
                    <a:prstClr val="black">
                      <a:alpha val="40000"/>
                    </a:prstClr>
                  </a:outerShdw>
                </a:effectLst>
                <a:latin typeface="Raleway" panose="020B0604020202020204"/>
              </a:rPr>
              <a:t>3</a:t>
            </a:r>
            <a:r>
              <a:rPr lang="en-US" sz="4000" b="1" dirty="0" smtClean="0">
                <a:solidFill>
                  <a:schemeClr val="bg1"/>
                </a:solidFill>
                <a:effectLst>
                  <a:outerShdw blurRad="63500" sx="102000" sy="102000" algn="ctr" rotWithShape="0">
                    <a:prstClr val="black">
                      <a:alpha val="40000"/>
                    </a:prstClr>
                  </a:outerShdw>
                </a:effectLst>
                <a:latin typeface="Raleway" panose="020B0604020202020204"/>
              </a:rPr>
              <a:t>6%</a:t>
            </a:r>
          </a:p>
          <a:p>
            <a:pPr algn="ctr"/>
            <a:r>
              <a:rPr lang="en-US" sz="4000" b="1" dirty="0" smtClean="0">
                <a:solidFill>
                  <a:schemeClr val="bg1"/>
                </a:solidFill>
                <a:effectLst>
                  <a:outerShdw blurRad="63500" sx="102000" sy="102000" algn="ctr" rotWithShape="0">
                    <a:prstClr val="black">
                      <a:alpha val="40000"/>
                    </a:prstClr>
                  </a:outerShdw>
                </a:effectLst>
                <a:latin typeface="Raleway" panose="020B0604020202020204"/>
              </a:rPr>
              <a:t>***</a:t>
            </a:r>
            <a:endParaRPr lang="en-US" sz="1200" b="1" dirty="0">
              <a:solidFill>
                <a:schemeClr val="bg1"/>
              </a:solidFill>
              <a:effectLst>
                <a:outerShdw blurRad="63500" sx="102000" sy="102000" algn="ctr" rotWithShape="0">
                  <a:prstClr val="black">
                    <a:alpha val="40000"/>
                  </a:prstClr>
                </a:outerShdw>
              </a:effectLst>
              <a:latin typeface="Raleway" panose="020B0604020202020204"/>
            </a:endParaRPr>
          </a:p>
        </p:txBody>
      </p:sp>
      <p:pic>
        <p:nvPicPr>
          <p:cNvPr id="83" name="Inhaltsplatzhalter 3"/>
          <p:cNvPicPr>
            <a:picLocks noChangeAspect="1"/>
          </p:cNvPicPr>
          <p:nvPr/>
        </p:nvPicPr>
        <p:blipFill rotWithShape="1">
          <a:blip r:embed="rId7">
            <a:extLst>
              <a:ext uri="{28A0092B-C50C-407E-A947-70E740481C1C}">
                <a14:useLocalDpi xmlns:a14="http://schemas.microsoft.com/office/drawing/2010/main" val="0"/>
              </a:ext>
            </a:extLst>
          </a:blip>
          <a:srcRect r="19648"/>
          <a:stretch/>
        </p:blipFill>
        <p:spPr>
          <a:xfrm>
            <a:off x="2216129" y="1665108"/>
            <a:ext cx="3504215" cy="4589159"/>
          </a:xfrm>
          <a:prstGeom prst="rect">
            <a:avLst/>
          </a:prstGeom>
        </p:spPr>
      </p:pic>
      <p:sp>
        <p:nvSpPr>
          <p:cNvPr id="85" name="Textfeld 84"/>
          <p:cNvSpPr txBox="1"/>
          <p:nvPr/>
        </p:nvSpPr>
        <p:spPr>
          <a:xfrm>
            <a:off x="2844775" y="2103298"/>
            <a:ext cx="1046637" cy="830997"/>
          </a:xfrm>
          <a:prstGeom prst="rect">
            <a:avLst/>
          </a:prstGeom>
          <a:noFill/>
        </p:spPr>
        <p:txBody>
          <a:bodyPr wrap="square" rtlCol="0">
            <a:spAutoFit/>
          </a:bodyPr>
          <a:lstStyle/>
          <a:p>
            <a:pPr algn="ctr"/>
            <a:r>
              <a:rPr lang="en-US" sz="1600" b="1" dirty="0" smtClean="0">
                <a:solidFill>
                  <a:srgbClr val="2B7000"/>
                </a:solidFill>
                <a:latin typeface="Raleway" panose="020B0604020202020204"/>
              </a:rPr>
              <a:t>negative BPAD</a:t>
            </a:r>
          </a:p>
          <a:p>
            <a:pPr algn="ctr"/>
            <a:r>
              <a:rPr lang="en-US" sz="800" dirty="0" smtClean="0">
                <a:solidFill>
                  <a:srgbClr val="2B7000"/>
                </a:solidFill>
                <a:latin typeface="Raleway" panose="020B0604020202020204"/>
              </a:rPr>
              <a:t>Total: 131</a:t>
            </a:r>
          </a:p>
          <a:p>
            <a:pPr algn="ctr"/>
            <a:r>
              <a:rPr lang="en-US" sz="800" dirty="0" smtClean="0">
                <a:solidFill>
                  <a:srgbClr val="2B7000"/>
                </a:solidFill>
                <a:latin typeface="Raleway" panose="020B0604020202020204"/>
              </a:rPr>
              <a:t>Converters: 5 (4%)</a:t>
            </a:r>
            <a:endParaRPr lang="en-US" sz="800" dirty="0">
              <a:solidFill>
                <a:srgbClr val="2B7000"/>
              </a:solidFill>
              <a:latin typeface="Raleway" panose="020B0604020202020204"/>
            </a:endParaRPr>
          </a:p>
        </p:txBody>
      </p:sp>
      <p:sp>
        <p:nvSpPr>
          <p:cNvPr id="86" name="Textfeld 85"/>
          <p:cNvSpPr txBox="1"/>
          <p:nvPr/>
        </p:nvSpPr>
        <p:spPr>
          <a:xfrm>
            <a:off x="4325751" y="5009178"/>
            <a:ext cx="1174738" cy="830997"/>
          </a:xfrm>
          <a:prstGeom prst="rect">
            <a:avLst/>
          </a:prstGeom>
          <a:noFill/>
        </p:spPr>
        <p:txBody>
          <a:bodyPr wrap="square" rtlCol="0">
            <a:spAutoFit/>
          </a:bodyPr>
          <a:lstStyle/>
          <a:p>
            <a:pPr algn="ctr"/>
            <a:r>
              <a:rPr lang="en-US" sz="1600" b="1" dirty="0" smtClean="0">
                <a:solidFill>
                  <a:srgbClr val="A20013"/>
                </a:solidFill>
                <a:latin typeface="Raleway" panose="020B0604020202020204"/>
              </a:rPr>
              <a:t>positive BPAD</a:t>
            </a:r>
          </a:p>
          <a:p>
            <a:pPr algn="ctr"/>
            <a:r>
              <a:rPr lang="en-US" sz="800" dirty="0" smtClean="0">
                <a:solidFill>
                  <a:srgbClr val="A20013"/>
                </a:solidFill>
                <a:latin typeface="Raleway" panose="020B0604020202020204"/>
              </a:rPr>
              <a:t>Total: 331</a:t>
            </a:r>
          </a:p>
          <a:p>
            <a:pPr algn="ctr"/>
            <a:r>
              <a:rPr lang="en-US" sz="800" dirty="0" smtClean="0">
                <a:solidFill>
                  <a:srgbClr val="A20013"/>
                </a:solidFill>
                <a:latin typeface="Raleway" panose="020B0604020202020204"/>
              </a:rPr>
              <a:t>Converters: 95 (29%)</a:t>
            </a:r>
            <a:endParaRPr lang="en-US" sz="800" dirty="0">
              <a:solidFill>
                <a:srgbClr val="A20013"/>
              </a:solidFill>
              <a:latin typeface="Raleway" panose="020B0604020202020204"/>
            </a:endParaRPr>
          </a:p>
        </p:txBody>
      </p:sp>
      <p:cxnSp>
        <p:nvCxnSpPr>
          <p:cNvPr id="88" name="Gerader Verbinder 87"/>
          <p:cNvCxnSpPr/>
          <p:nvPr/>
        </p:nvCxnSpPr>
        <p:spPr>
          <a:xfrm flipV="1">
            <a:off x="3957542" y="1873321"/>
            <a:ext cx="9685" cy="3983519"/>
          </a:xfrm>
          <a:prstGeom prst="line">
            <a:avLst/>
          </a:prstGeom>
          <a:ln w="19050">
            <a:solidFill>
              <a:schemeClr val="bg1">
                <a:lumMod val="75000"/>
              </a:schemeClr>
            </a:solidFill>
            <a:prstDash val="dash"/>
          </a:ln>
        </p:spPr>
        <p:style>
          <a:lnRef idx="1">
            <a:schemeClr val="accent4"/>
          </a:lnRef>
          <a:fillRef idx="0">
            <a:schemeClr val="accent4"/>
          </a:fillRef>
          <a:effectRef idx="0">
            <a:schemeClr val="accent4"/>
          </a:effectRef>
          <a:fontRef idx="minor">
            <a:schemeClr val="tx1"/>
          </a:fontRef>
        </p:style>
      </p:cxnSp>
      <p:sp>
        <p:nvSpPr>
          <p:cNvPr id="91" name="Rechteck 90"/>
          <p:cNvSpPr/>
          <p:nvPr/>
        </p:nvSpPr>
        <p:spPr>
          <a:xfrm>
            <a:off x="3870266" y="5942372"/>
            <a:ext cx="209955" cy="102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feld 88"/>
          <p:cNvSpPr txBox="1"/>
          <p:nvPr/>
        </p:nvSpPr>
        <p:spPr>
          <a:xfrm>
            <a:off x="3812716" y="5847969"/>
            <a:ext cx="176661" cy="250396"/>
          </a:xfrm>
          <a:prstGeom prst="rect">
            <a:avLst/>
          </a:prstGeom>
          <a:noFill/>
        </p:spPr>
        <p:txBody>
          <a:bodyPr wrap="square" rtlCol="0">
            <a:spAutoFit/>
          </a:bodyPr>
          <a:lstStyle/>
          <a:p>
            <a:r>
              <a:rPr lang="en-US" sz="1400" b="1" dirty="0" smtClean="0">
                <a:latin typeface="Raleway" panose="020B0604020202020204"/>
              </a:rPr>
              <a:t>0</a:t>
            </a:r>
            <a:endParaRPr lang="en-US" sz="1050" dirty="0">
              <a:latin typeface="Raleway" panose="020B0604020202020204"/>
            </a:endParaRPr>
          </a:p>
        </p:txBody>
      </p:sp>
      <p:sp>
        <p:nvSpPr>
          <p:cNvPr id="92" name="Textfeld 91"/>
          <p:cNvSpPr txBox="1"/>
          <p:nvPr/>
        </p:nvSpPr>
        <p:spPr>
          <a:xfrm>
            <a:off x="403261" y="3172812"/>
            <a:ext cx="1565564" cy="132343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000" b="1" dirty="0" smtClean="0">
                <a:solidFill>
                  <a:schemeClr val="bg1"/>
                </a:solidFill>
                <a:effectLst>
                  <a:outerShdw blurRad="63500" sx="102000" sy="102000" algn="ctr" rotWithShape="0">
                    <a:prstClr val="black">
                      <a:alpha val="40000"/>
                    </a:prstClr>
                  </a:outerShdw>
                </a:effectLst>
                <a:latin typeface="Raleway" panose="020B0604020202020204"/>
              </a:rPr>
              <a:t>46%</a:t>
            </a:r>
          </a:p>
          <a:p>
            <a:pPr algn="ctr"/>
            <a:r>
              <a:rPr lang="en-US" sz="4000" b="1" dirty="0" smtClean="0">
                <a:solidFill>
                  <a:schemeClr val="bg1"/>
                </a:solidFill>
                <a:effectLst>
                  <a:outerShdw blurRad="63500" sx="102000" sy="102000" algn="ctr" rotWithShape="0">
                    <a:prstClr val="black">
                      <a:alpha val="40000"/>
                    </a:prstClr>
                  </a:outerShdw>
                </a:effectLst>
                <a:latin typeface="Raleway" panose="020B0604020202020204"/>
              </a:rPr>
              <a:t>***</a:t>
            </a:r>
            <a:endParaRPr lang="en-US" sz="1200" b="1" dirty="0">
              <a:solidFill>
                <a:schemeClr val="bg1"/>
              </a:solidFill>
              <a:effectLst>
                <a:outerShdw blurRad="63500" sx="102000" sy="102000" algn="ctr" rotWithShape="0">
                  <a:prstClr val="black">
                    <a:alpha val="40000"/>
                  </a:prstClr>
                </a:outerShdw>
              </a:effectLst>
              <a:latin typeface="Raleway" panose="020B0604020202020204"/>
            </a:endParaRPr>
          </a:p>
        </p:txBody>
      </p:sp>
      <p:sp>
        <p:nvSpPr>
          <p:cNvPr id="93" name="Textfeld 92"/>
          <p:cNvSpPr txBox="1"/>
          <p:nvPr/>
        </p:nvSpPr>
        <p:spPr>
          <a:xfrm>
            <a:off x="10094552" y="4700161"/>
            <a:ext cx="1847841" cy="553998"/>
          </a:xfrm>
          <a:prstGeom prst="rect">
            <a:avLst/>
          </a:prstGeom>
          <a:noFill/>
        </p:spPr>
        <p:txBody>
          <a:bodyPr wrap="square" rtlCol="0">
            <a:spAutoFit/>
          </a:bodyPr>
          <a:lstStyle/>
          <a:p>
            <a:pPr algn="ctr"/>
            <a:endParaRPr lang="en-US" sz="900" dirty="0" smtClean="0">
              <a:solidFill>
                <a:schemeClr val="bg1"/>
              </a:solidFill>
              <a:latin typeface="Raleway" panose="020B0604020202020204"/>
            </a:endParaRPr>
          </a:p>
          <a:p>
            <a:pPr algn="ctr"/>
            <a:r>
              <a:rPr lang="en-US" sz="300" dirty="0" smtClean="0">
                <a:solidFill>
                  <a:schemeClr val="bg1"/>
                </a:solidFill>
                <a:latin typeface="Raleway" panose="020B0604020202020204"/>
              </a:rPr>
              <a:t> </a:t>
            </a:r>
            <a:endParaRPr lang="en-US" sz="100" dirty="0">
              <a:solidFill>
                <a:schemeClr val="bg1"/>
              </a:solidFill>
              <a:latin typeface="Raleway" panose="020B0604020202020204"/>
            </a:endParaRPr>
          </a:p>
          <a:p>
            <a:pPr algn="ctr"/>
            <a:r>
              <a:rPr lang="en-US" sz="900" dirty="0" smtClean="0">
                <a:solidFill>
                  <a:schemeClr val="bg1"/>
                </a:solidFill>
                <a:latin typeface="Raleway" panose="020B0604020202020204"/>
              </a:rPr>
              <a:t>increased odds per 1 year BPAD to develop AD within 2 years</a:t>
            </a:r>
            <a:endParaRPr lang="en-US" sz="900" dirty="0">
              <a:solidFill>
                <a:schemeClr val="bg1"/>
              </a:solidFill>
              <a:latin typeface="Raleway" panose="020B0604020202020204"/>
            </a:endParaRPr>
          </a:p>
        </p:txBody>
      </p:sp>
      <p:sp>
        <p:nvSpPr>
          <p:cNvPr id="94" name="Textfeld 93"/>
          <p:cNvSpPr txBox="1"/>
          <p:nvPr/>
        </p:nvSpPr>
        <p:spPr>
          <a:xfrm>
            <a:off x="341125" y="4354114"/>
            <a:ext cx="1847841" cy="553998"/>
          </a:xfrm>
          <a:prstGeom prst="rect">
            <a:avLst/>
          </a:prstGeom>
          <a:noFill/>
        </p:spPr>
        <p:txBody>
          <a:bodyPr wrap="square" rtlCol="0">
            <a:spAutoFit/>
          </a:bodyPr>
          <a:lstStyle/>
          <a:p>
            <a:pPr algn="ctr"/>
            <a:endParaRPr lang="en-US" sz="900" dirty="0" smtClean="0">
              <a:solidFill>
                <a:schemeClr val="bg1"/>
              </a:solidFill>
              <a:latin typeface="Raleway" panose="020B0604020202020204"/>
            </a:endParaRPr>
          </a:p>
          <a:p>
            <a:pPr algn="ctr"/>
            <a:r>
              <a:rPr lang="en-US" sz="300" dirty="0" smtClean="0">
                <a:solidFill>
                  <a:schemeClr val="bg1"/>
                </a:solidFill>
                <a:latin typeface="Raleway" panose="020B0604020202020204"/>
              </a:rPr>
              <a:t> </a:t>
            </a:r>
            <a:endParaRPr lang="en-US" sz="100" dirty="0">
              <a:solidFill>
                <a:schemeClr val="bg1"/>
              </a:solidFill>
              <a:latin typeface="Raleway" panose="020B0604020202020204"/>
            </a:endParaRPr>
          </a:p>
          <a:p>
            <a:pPr algn="ctr"/>
            <a:r>
              <a:rPr lang="en-US" sz="900" dirty="0" smtClean="0">
                <a:solidFill>
                  <a:schemeClr val="bg1"/>
                </a:solidFill>
                <a:latin typeface="Raleway" panose="020B0604020202020204"/>
              </a:rPr>
              <a:t>increased odds per 1 year BPAD to develop AD within 2 years</a:t>
            </a:r>
            <a:endParaRPr lang="en-US" sz="900" dirty="0">
              <a:solidFill>
                <a:schemeClr val="bg1"/>
              </a:solidFill>
              <a:latin typeface="Raleway" panose="020B0604020202020204"/>
            </a:endParaRPr>
          </a:p>
        </p:txBody>
      </p:sp>
      <p:sp>
        <p:nvSpPr>
          <p:cNvPr id="95" name="Rechteck 94"/>
          <p:cNvSpPr/>
          <p:nvPr/>
        </p:nvSpPr>
        <p:spPr>
          <a:xfrm>
            <a:off x="219090" y="6481416"/>
            <a:ext cx="4405548" cy="351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feld 53"/>
          <p:cNvSpPr txBox="1"/>
          <p:nvPr/>
        </p:nvSpPr>
        <p:spPr>
          <a:xfrm>
            <a:off x="282463" y="6510963"/>
            <a:ext cx="4724328" cy="253916"/>
          </a:xfrm>
          <a:prstGeom prst="rect">
            <a:avLst/>
          </a:prstGeom>
          <a:noFill/>
        </p:spPr>
        <p:txBody>
          <a:bodyPr wrap="square" rtlCol="0">
            <a:spAutoFit/>
          </a:bodyPr>
          <a:lstStyle/>
          <a:p>
            <a:r>
              <a:rPr lang="en-US" sz="1050" dirty="0" smtClean="0">
                <a:latin typeface="Raleway" panose="020B0604020202020204"/>
              </a:rPr>
              <a:t>* Significant at p &lt; 0.05, ** p &lt; 0.01, *** p &lt; 0.001</a:t>
            </a:r>
            <a:endParaRPr lang="en-US" sz="1050" dirty="0">
              <a:latin typeface="Raleway" panose="020B0604020202020204"/>
            </a:endParaRPr>
          </a:p>
        </p:txBody>
      </p:sp>
    </p:spTree>
    <p:extLst>
      <p:ext uri="{BB962C8B-B14F-4D97-AF65-F5344CB8AC3E}">
        <p14:creationId xmlns:p14="http://schemas.microsoft.com/office/powerpoint/2010/main" val="206485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6" presetClass="emph" presetSubtype="0" fill="hold" nodeType="clickEffect">
                                  <p:stCondLst>
                                    <p:cond delay="0"/>
                                  </p:stCondLst>
                                  <p:childTnLst>
                                    <p:animEffect transition="out" filter="fade">
                                      <p:cBhvr>
                                        <p:cTn id="50" dur="500" tmFilter="0, 0; .2, .5; .8, .5; 1, 0"/>
                                        <p:tgtEl>
                                          <p:spTgt spid="39"/>
                                        </p:tgtEl>
                                      </p:cBhvr>
                                    </p:animEffect>
                                    <p:animScale>
                                      <p:cBhvr>
                                        <p:cTn id="51" dur="250" autoRev="1" fill="hold"/>
                                        <p:tgtEl>
                                          <p:spTgt spid="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6" grpId="0" animBg="1"/>
      <p:bldP spid="34" grpId="0"/>
      <p:bldP spid="40" grpId="0"/>
      <p:bldP spid="43" grpId="0"/>
      <p:bldP spid="48" grpId="0" animBg="1"/>
      <p:bldP spid="49" grpId="0"/>
      <p:bldP spid="50" grpId="0" animBg="1"/>
      <p:bldP spid="51" grpId="0"/>
      <p:bldP spid="85" grpId="0"/>
      <p:bldP spid="86" grpId="0"/>
      <p:bldP spid="91" grpId="0" animBg="1"/>
      <p:bldP spid="8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Across Models…</a:t>
            </a:r>
            <a:endParaRPr lang="en-US" dirty="0"/>
          </a:p>
        </p:txBody>
      </p:sp>
      <p:graphicFrame>
        <p:nvGraphicFramePr>
          <p:cNvPr id="5" name="Tabelle 4"/>
          <p:cNvGraphicFramePr>
            <a:graphicFrameLocks noGrp="1"/>
          </p:cNvGraphicFramePr>
          <p:nvPr>
            <p:extLst>
              <p:ext uri="{D42A27DB-BD31-4B8C-83A1-F6EECF244321}">
                <p14:modId xmlns:p14="http://schemas.microsoft.com/office/powerpoint/2010/main" val="1120212515"/>
              </p:ext>
            </p:extLst>
          </p:nvPr>
        </p:nvGraphicFramePr>
        <p:xfrm>
          <a:off x="3687546" y="2577342"/>
          <a:ext cx="4657558" cy="2672080"/>
        </p:xfrm>
        <a:graphic>
          <a:graphicData uri="http://schemas.openxmlformats.org/drawingml/2006/table">
            <a:tbl>
              <a:tblPr firstRow="1" bandRow="1">
                <a:tableStyleId>{5C22544A-7EE6-4342-B048-85BDC9FD1C3A}</a:tableStyleId>
              </a:tblPr>
              <a:tblGrid>
                <a:gridCol w="964605">
                  <a:extLst>
                    <a:ext uri="{9D8B030D-6E8A-4147-A177-3AD203B41FA5}">
                      <a16:colId xmlns:a16="http://schemas.microsoft.com/office/drawing/2014/main" val="339591005"/>
                    </a:ext>
                  </a:extLst>
                </a:gridCol>
                <a:gridCol w="2140434">
                  <a:extLst>
                    <a:ext uri="{9D8B030D-6E8A-4147-A177-3AD203B41FA5}">
                      <a16:colId xmlns:a16="http://schemas.microsoft.com/office/drawing/2014/main" val="3786895117"/>
                    </a:ext>
                  </a:extLst>
                </a:gridCol>
                <a:gridCol w="1552519">
                  <a:extLst>
                    <a:ext uri="{9D8B030D-6E8A-4147-A177-3AD203B41FA5}">
                      <a16:colId xmlns:a16="http://schemas.microsoft.com/office/drawing/2014/main" val="1557912420"/>
                    </a:ext>
                  </a:extLst>
                </a:gridCol>
              </a:tblGrid>
              <a:tr h="37084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Raleway" panose="020B0604020202020204"/>
                          <a:ea typeface="+mn-ea"/>
                          <a:cs typeface="+mn-cs"/>
                        </a:rPr>
                        <a:t>Table 4. Odds ratio to develop Alzheimer’s disease within two years with a baseline diagnosis of MCI across five models.</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p>
                  </a:txBody>
                  <a:tcPr>
                    <a:lnT w="12700" cap="flat" cmpd="sng" algn="ctr">
                      <a:noFill/>
                      <a:prstDash val="solid"/>
                      <a:round/>
                      <a:headEnd type="none" w="med" len="med"/>
                      <a:tailEnd type="none" w="med" len="med"/>
                    </a:lnT>
                    <a:solidFill>
                      <a:schemeClr val="bg1"/>
                    </a:solidFill>
                  </a:tcPr>
                </a:tc>
                <a:tc hMerge="1">
                  <a:txBody>
                    <a:bodyPr/>
                    <a:lstStyle/>
                    <a:p>
                      <a:endParaRPr lang="en-US" dirty="0"/>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514836039"/>
                  </a:ext>
                </a:extLst>
              </a:tr>
              <a:tr h="370840">
                <a:tc>
                  <a:txBody>
                    <a:bodyPr/>
                    <a:lstStyle/>
                    <a:p>
                      <a:endParaRPr lang="en-US" sz="1400" dirty="0">
                        <a:latin typeface="Raleway" panose="020B0604020202020204"/>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smtClean="0">
                          <a:latin typeface="Raleway" panose="020B0604020202020204"/>
                        </a:rPr>
                        <a:t>FDG-PET</a:t>
                      </a:r>
                      <a:endParaRPr lang="en-US" sz="1400" dirty="0">
                        <a:latin typeface="Raleway" panose="020B0604020202020204"/>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smtClean="0">
                          <a:latin typeface="Raleway" panose="020B0604020202020204"/>
                        </a:rPr>
                        <a:t>MRI</a:t>
                      </a:r>
                      <a:endParaRPr lang="en-US" sz="1400" dirty="0">
                        <a:latin typeface="Raleway" panose="020B0604020202020204"/>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0074214"/>
                  </a:ext>
                </a:extLst>
              </a:tr>
              <a:tr h="370840">
                <a:tc>
                  <a:txBody>
                    <a:bodyPr/>
                    <a:lstStyle/>
                    <a:p>
                      <a:r>
                        <a:rPr lang="en-US" sz="1400" dirty="0" smtClean="0">
                          <a:latin typeface="Raleway" panose="020B0604020202020204"/>
                        </a:rPr>
                        <a:t>BPAD</a:t>
                      </a:r>
                      <a:endParaRPr lang="en-US" sz="1400" dirty="0">
                        <a:latin typeface="Raleway" panose="020B0604020202020204"/>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dirty="0" smtClean="0">
                          <a:latin typeface="Raleway" panose="020B0604020202020204"/>
                        </a:rPr>
                        <a:t>32% [16%; 36%]</a:t>
                      </a:r>
                      <a:endParaRPr lang="en-US" sz="1400" dirty="0">
                        <a:latin typeface="Raleway" panose="020B0604020202020204"/>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dirty="0" smtClean="0">
                          <a:latin typeface="Raleway" panose="020B0604020202020204"/>
                        </a:rPr>
                        <a:t>46% [44%; 53%]</a:t>
                      </a:r>
                      <a:endParaRPr lang="en-US" sz="1400" dirty="0">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759538821"/>
                  </a:ext>
                </a:extLst>
              </a:tr>
              <a:tr h="370840">
                <a:tc>
                  <a:txBody>
                    <a:bodyPr/>
                    <a:lstStyle/>
                    <a:p>
                      <a:r>
                        <a:rPr lang="en-US" sz="1400" dirty="0" smtClean="0">
                          <a:latin typeface="Raleway" panose="020B0604020202020204"/>
                        </a:rPr>
                        <a:t>Sex</a:t>
                      </a:r>
                      <a:endParaRPr lang="en-US" sz="1400" dirty="0">
                        <a:latin typeface="Raleway" panose="020B0604020202020204"/>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400" dirty="0" smtClean="0">
                          <a:latin typeface="Raleway" panose="020B0604020202020204"/>
                        </a:rPr>
                        <a:t>--</a:t>
                      </a:r>
                      <a:endParaRPr lang="en-US" sz="1400" dirty="0">
                        <a:latin typeface="Raleway" panose="020B0604020202020204"/>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sz="1400" dirty="0" smtClean="0">
                          <a:latin typeface="Raleway" panose="020B0604020202020204"/>
                        </a:rPr>
                        <a:t>-41 [-40%; -42%]</a:t>
                      </a:r>
                      <a:endParaRPr lang="en-US" sz="1400" dirty="0">
                        <a:latin typeface="Raleway" panose="020B0604020202020204"/>
                      </a:endParaRPr>
                    </a:p>
                  </a:txBody>
                  <a:tcPr>
                    <a:solidFill>
                      <a:schemeClr val="bg1"/>
                    </a:solidFill>
                  </a:tcPr>
                </a:tc>
                <a:extLst>
                  <a:ext uri="{0D108BD9-81ED-4DB2-BD59-A6C34878D82A}">
                    <a16:rowId xmlns:a16="http://schemas.microsoft.com/office/drawing/2014/main" val="1808408994"/>
                  </a:ext>
                </a:extLst>
              </a:tr>
              <a:tr h="370840">
                <a:tc>
                  <a:txBody>
                    <a:bodyPr/>
                    <a:lstStyle/>
                    <a:p>
                      <a:r>
                        <a:rPr lang="en-US" sz="1400" dirty="0" smtClean="0">
                          <a:latin typeface="Raleway" panose="020B0604020202020204"/>
                        </a:rPr>
                        <a:t>Age</a:t>
                      </a:r>
                      <a:endParaRPr lang="en-US" sz="1400" dirty="0">
                        <a:latin typeface="Raleway" panose="020B0604020202020204"/>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smtClean="0">
                          <a:latin typeface="Raleway" panose="020B0604020202020204"/>
                        </a:rPr>
                        <a:t>--</a:t>
                      </a:r>
                      <a:endParaRPr lang="en-US" sz="1400" dirty="0">
                        <a:latin typeface="Raleway" panose="020B0604020202020204"/>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smtClean="0">
                          <a:latin typeface="Raleway" panose="020B0604020202020204"/>
                        </a:rPr>
                        <a:t>--</a:t>
                      </a:r>
                      <a:endParaRPr lang="en-US" sz="1400" dirty="0">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72319433"/>
                  </a:ext>
                </a:extLst>
              </a:tr>
              <a:tr h="37084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smtClean="0">
                          <a:ln>
                            <a:noFill/>
                          </a:ln>
                          <a:solidFill>
                            <a:prstClr val="black"/>
                          </a:solidFill>
                          <a:effectLst/>
                          <a:uLnTx/>
                          <a:uFillTx/>
                          <a:latin typeface="Raleway" panose="020B0604020202020204"/>
                          <a:ea typeface="+mn-ea"/>
                          <a:cs typeface="+mn-cs"/>
                        </a:rPr>
                        <a:t>Notes. </a:t>
                      </a:r>
                      <a:r>
                        <a:rPr kumimoji="0" lang="en-US" sz="1100" b="0" i="0" u="none" strike="noStrike" kern="1200" cap="none" spc="0" normalizeH="0" baseline="0" noProof="0" dirty="0" smtClean="0">
                          <a:ln>
                            <a:noFill/>
                          </a:ln>
                          <a:solidFill>
                            <a:prstClr val="black"/>
                          </a:solidFill>
                          <a:effectLst/>
                          <a:uLnTx/>
                          <a:uFillTx/>
                          <a:latin typeface="Raleway" panose="020B0604020202020204"/>
                          <a:ea typeface="+mn-ea"/>
                          <a:cs typeface="+mn-cs"/>
                        </a:rPr>
                        <a:t>Median [Range] percentage increase is displayed per one year increase in BPAD or if sex = Male. Sex was a significant predictor in 0/5 models in FDG-PET and 3/5 models in MRI. Age was a significant predictor in 1/5 models in FDG-PET and 0/5 models in MRI.</a:t>
                      </a:r>
                      <a:endParaRPr kumimoji="0" lang="en-US" sz="1100" b="0" i="1" u="none" strike="noStrike" kern="1200" cap="none" spc="0" normalizeH="0" baseline="0" noProof="0" dirty="0" smtClean="0">
                        <a:ln>
                          <a:noFill/>
                        </a:ln>
                        <a:solidFill>
                          <a:prstClr val="black"/>
                        </a:solidFill>
                        <a:effectLst/>
                        <a:uLnTx/>
                        <a:uFillTx/>
                        <a:latin typeface="Raleway" panose="020B0604020202020204"/>
                        <a:ea typeface="+mn-ea"/>
                        <a:cs typeface="+mn-cs"/>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4062060292"/>
                  </a:ext>
                </a:extLst>
              </a:tr>
            </a:tbl>
          </a:graphicData>
        </a:graphic>
      </p:graphicFrame>
      <p:sp>
        <p:nvSpPr>
          <p:cNvPr id="6" name="Textfeld 5"/>
          <p:cNvSpPr txBox="1"/>
          <p:nvPr/>
        </p:nvSpPr>
        <p:spPr>
          <a:xfrm>
            <a:off x="962526" y="6256421"/>
            <a:ext cx="10530038" cy="369332"/>
          </a:xfrm>
          <a:prstGeom prst="rect">
            <a:avLst/>
          </a:prstGeom>
          <a:noFill/>
        </p:spPr>
        <p:txBody>
          <a:bodyPr wrap="square" rtlCol="0">
            <a:spAutoFit/>
          </a:bodyPr>
          <a:lstStyle/>
          <a:p>
            <a:r>
              <a:rPr lang="en-US" dirty="0" smtClean="0"/>
              <a:t>A table of all p-values of the logistic regression, ORs and their 95% CI will go into the supplementary materials.</a:t>
            </a:r>
            <a:endParaRPr lang="en-US" dirty="0"/>
          </a:p>
        </p:txBody>
      </p:sp>
    </p:spTree>
    <p:extLst>
      <p:ext uri="{BB962C8B-B14F-4D97-AF65-F5344CB8AC3E}">
        <p14:creationId xmlns:p14="http://schemas.microsoft.com/office/powerpoint/2010/main" val="10588953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3"/>
          </p:nvPr>
        </p:nvSpPr>
        <p:spPr/>
        <p:txBody>
          <a:bodyPr/>
          <a:lstStyle/>
          <a:p>
            <a:endParaRPr lang="en-US" dirty="0" smtClean="0"/>
          </a:p>
          <a:p>
            <a:r>
              <a:rPr lang="en-US" dirty="0" smtClean="0"/>
              <a:t>Methodological vs clinical paper?</a:t>
            </a:r>
          </a:p>
          <a:p>
            <a:pPr lvl="1"/>
            <a:r>
              <a:rPr lang="en-US" dirty="0" smtClean="0"/>
              <a:t>Clinical </a:t>
            </a:r>
            <a:r>
              <a:rPr lang="en-US" dirty="0" smtClean="0">
                <a:sym typeface="Wingdings" panose="05000000000000000000" pitchFamily="2" charset="2"/>
              </a:rPr>
              <a:t> Frontiers of Aging Neuroscience</a:t>
            </a:r>
          </a:p>
          <a:p>
            <a:pPr lvl="1"/>
            <a:endParaRPr lang="en-US" dirty="0" smtClean="0">
              <a:sym typeface="Wingdings" panose="05000000000000000000" pitchFamily="2" charset="2"/>
            </a:endParaRPr>
          </a:p>
          <a:p>
            <a:r>
              <a:rPr lang="en-US" dirty="0" smtClean="0">
                <a:sym typeface="Wingdings" panose="05000000000000000000" pitchFamily="2" charset="2"/>
              </a:rPr>
              <a:t>Verification of results with different train-test splits</a:t>
            </a:r>
          </a:p>
          <a:p>
            <a:endParaRPr lang="en-US" dirty="0" smtClean="0">
              <a:sym typeface="Wingdings" panose="05000000000000000000" pitchFamily="2" charset="2"/>
            </a:endParaRPr>
          </a:p>
          <a:p>
            <a:r>
              <a:rPr lang="en-US" dirty="0" smtClean="0">
                <a:sym typeface="Wingdings" panose="05000000000000000000" pitchFamily="2" charset="2"/>
              </a:rPr>
              <a:t>Double-checking of code</a:t>
            </a:r>
            <a:endParaRPr lang="en-US" dirty="0" smtClean="0"/>
          </a:p>
          <a:p>
            <a:endParaRPr lang="en-US" dirty="0"/>
          </a:p>
        </p:txBody>
      </p:sp>
      <p:sp>
        <p:nvSpPr>
          <p:cNvPr id="3" name="Titel 2"/>
          <p:cNvSpPr>
            <a:spLocks noGrp="1"/>
          </p:cNvSpPr>
          <p:nvPr>
            <p:ph type="title"/>
          </p:nvPr>
        </p:nvSpPr>
        <p:spPr/>
        <p:txBody>
          <a:bodyPr/>
          <a:lstStyle/>
          <a:p>
            <a:r>
              <a:rPr lang="en-US" dirty="0" smtClean="0"/>
              <a:t>Recap: Presentation 12/17/2021</a:t>
            </a:r>
            <a:endParaRPr lang="en-US" dirty="0"/>
          </a:p>
        </p:txBody>
      </p:sp>
    </p:spTree>
    <p:extLst>
      <p:ext uri="{BB962C8B-B14F-4D97-AF65-F5344CB8AC3E}">
        <p14:creationId xmlns:p14="http://schemas.microsoft.com/office/powerpoint/2010/main" val="220208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And the winner is…</a:t>
            </a:r>
            <a:endParaRPr lang="en-US" dirty="0"/>
          </a:p>
        </p:txBody>
      </p:sp>
      <p:sp>
        <p:nvSpPr>
          <p:cNvPr id="10" name="Ellipse 9"/>
          <p:cNvSpPr/>
          <p:nvPr/>
        </p:nvSpPr>
        <p:spPr>
          <a:xfrm>
            <a:off x="775704" y="279919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CN</a:t>
            </a:r>
            <a:endParaRPr lang="en-US" dirty="0"/>
          </a:p>
        </p:txBody>
      </p:sp>
      <p:sp>
        <p:nvSpPr>
          <p:cNvPr id="11" name="Ellipse 10"/>
          <p:cNvSpPr/>
          <p:nvPr/>
        </p:nvSpPr>
        <p:spPr>
          <a:xfrm>
            <a:off x="775704" y="452682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MCI</a:t>
            </a:r>
            <a:endParaRPr lang="en-US" dirty="0"/>
          </a:p>
        </p:txBody>
      </p:sp>
      <p:sp>
        <p:nvSpPr>
          <p:cNvPr id="12" name="Rechteck 11"/>
          <p:cNvSpPr/>
          <p:nvPr/>
        </p:nvSpPr>
        <p:spPr>
          <a:xfrm>
            <a:off x="1989823" y="2488896"/>
            <a:ext cx="2101159" cy="34036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chemeClr val="tx1"/>
                </a:solidFill>
                <a:latin typeface="Raleway" panose="020B0604020202020204"/>
              </a:rPr>
              <a:t>Cognitive Performance</a:t>
            </a:r>
            <a:endParaRPr lang="en-US" sz="1200" b="1" dirty="0">
              <a:solidFill>
                <a:schemeClr val="tx1"/>
              </a:solidFill>
              <a:latin typeface="Raleway" panose="020B0604020202020204"/>
            </a:endParaRPr>
          </a:p>
        </p:txBody>
      </p:sp>
      <p:sp>
        <p:nvSpPr>
          <p:cNvPr id="13" name="Rechteck 12"/>
          <p:cNvSpPr/>
          <p:nvPr/>
        </p:nvSpPr>
        <p:spPr>
          <a:xfrm>
            <a:off x="4060605" y="2488896"/>
            <a:ext cx="2101159" cy="340360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chemeClr val="tx1"/>
                </a:solidFill>
                <a:latin typeface="Raleway" panose="020B0604020202020204"/>
              </a:rPr>
              <a:t>AD Neuropathology</a:t>
            </a:r>
            <a:endParaRPr lang="en-US" sz="1200" b="1" dirty="0">
              <a:solidFill>
                <a:schemeClr val="tx1"/>
              </a:solidFill>
              <a:latin typeface="Raleway" panose="020B0604020202020204"/>
            </a:endParaRPr>
          </a:p>
        </p:txBody>
      </p:sp>
      <p:sp>
        <p:nvSpPr>
          <p:cNvPr id="14" name="Rechteck 13"/>
          <p:cNvSpPr/>
          <p:nvPr/>
        </p:nvSpPr>
        <p:spPr>
          <a:xfrm>
            <a:off x="6150079" y="2488896"/>
            <a:ext cx="2101159" cy="34036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chemeClr val="tx1"/>
                </a:solidFill>
                <a:latin typeface="Raleway" panose="020B0604020202020204"/>
              </a:rPr>
              <a:t>Disease Progression</a:t>
            </a:r>
            <a:endParaRPr lang="en-US" sz="1200" b="1" dirty="0">
              <a:solidFill>
                <a:schemeClr val="tx1"/>
              </a:solidFill>
              <a:latin typeface="Raleway" panose="020B0604020202020204"/>
            </a:endParaRPr>
          </a:p>
        </p:txBody>
      </p:sp>
      <p:sp>
        <p:nvSpPr>
          <p:cNvPr id="16" name="Ellipse 15"/>
          <p:cNvSpPr/>
          <p:nvPr/>
        </p:nvSpPr>
        <p:spPr>
          <a:xfrm>
            <a:off x="4677505" y="2859367"/>
            <a:ext cx="867358" cy="838466"/>
          </a:xfrm>
          <a:prstGeom prst="ellipse">
            <a:avLst/>
          </a:prstGeom>
          <a:blipFill rotWithShape="1">
            <a:blip r:embed="rId3">
              <a:duotone>
                <a:schemeClr val="accent4">
                  <a:shade val="45000"/>
                  <a:satMod val="135000"/>
                </a:schemeClr>
                <a:prstClr val="white"/>
              </a:duotone>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Ellipse 16"/>
          <p:cNvSpPr/>
          <p:nvPr/>
        </p:nvSpPr>
        <p:spPr>
          <a:xfrm>
            <a:off x="6761699" y="2859367"/>
            <a:ext cx="867358" cy="838466"/>
          </a:xfrm>
          <a:prstGeom prst="ellipse">
            <a:avLst/>
          </a:prstGeom>
          <a:blipFill rotWithShape="1">
            <a:blip r:embed="rId3">
              <a:duotone>
                <a:schemeClr val="accent4">
                  <a:shade val="45000"/>
                  <a:satMod val="135000"/>
                </a:schemeClr>
                <a:prstClr val="white"/>
              </a:duotone>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Textfeld 27"/>
          <p:cNvSpPr txBox="1"/>
          <p:nvPr/>
        </p:nvSpPr>
        <p:spPr>
          <a:xfrm>
            <a:off x="8365832" y="2752384"/>
            <a:ext cx="3357272" cy="3139321"/>
          </a:xfrm>
          <a:prstGeom prst="rect">
            <a:avLst/>
          </a:prstGeom>
          <a:noFill/>
        </p:spPr>
        <p:txBody>
          <a:bodyPr wrap="square" rtlCol="0">
            <a:spAutoFit/>
          </a:bodyPr>
          <a:lstStyle/>
          <a:p>
            <a:r>
              <a:rPr lang="en-US" b="1" dirty="0" smtClean="0">
                <a:latin typeface="Raleway" panose="020B0604020202020204"/>
              </a:rPr>
              <a:t>FDG-PET</a:t>
            </a:r>
            <a:r>
              <a:rPr lang="en-US" dirty="0" smtClean="0">
                <a:latin typeface="Raleway" panose="020B0604020202020204"/>
              </a:rPr>
              <a:t>-predicted age better captures </a:t>
            </a:r>
            <a:r>
              <a:rPr lang="en-US" b="1" dirty="0" smtClean="0">
                <a:solidFill>
                  <a:srgbClr val="F9C239"/>
                </a:solidFill>
                <a:latin typeface="Raleway" panose="020B0604020202020204"/>
              </a:rPr>
              <a:t>early disease-related neuropathology and risk</a:t>
            </a:r>
            <a:r>
              <a:rPr lang="en-US" b="1" dirty="0" smtClean="0">
                <a:latin typeface="Raleway" panose="020B0604020202020204"/>
              </a:rPr>
              <a:t>.</a:t>
            </a:r>
          </a:p>
          <a:p>
            <a:endParaRPr lang="en-US" dirty="0" smtClean="0">
              <a:latin typeface="Raleway" panose="020B0604020202020204"/>
            </a:endParaRPr>
          </a:p>
          <a:p>
            <a:endParaRPr lang="en-US" dirty="0" smtClean="0">
              <a:solidFill>
                <a:schemeClr val="accent5">
                  <a:lumMod val="75000"/>
                </a:schemeClr>
              </a:solidFill>
              <a:latin typeface="Raleway" panose="020B0604020202020204"/>
            </a:endParaRPr>
          </a:p>
          <a:p>
            <a:r>
              <a:rPr lang="en-US" b="1" dirty="0">
                <a:solidFill>
                  <a:schemeClr val="accent5">
                    <a:lumMod val="75000"/>
                  </a:schemeClr>
                </a:solidFill>
                <a:latin typeface="Raleway" panose="020B0604020202020204"/>
              </a:rPr>
              <a:t>Onset of tau-related neurodegeneration and of objective cognitive decline </a:t>
            </a:r>
            <a:r>
              <a:rPr lang="en-US" dirty="0">
                <a:latin typeface="Raleway" panose="020B0604020202020204"/>
              </a:rPr>
              <a:t>is more strongly associated with signals of increasing brain age on </a:t>
            </a:r>
            <a:r>
              <a:rPr lang="en-US" b="1" dirty="0" smtClean="0">
                <a:latin typeface="Raleway" panose="020B0604020202020204"/>
              </a:rPr>
              <a:t>MRI.</a:t>
            </a:r>
            <a:endParaRPr lang="en-US" b="1" dirty="0">
              <a:latin typeface="Raleway" panose="020B0604020202020204"/>
            </a:endParaRPr>
          </a:p>
        </p:txBody>
      </p:sp>
      <p:grpSp>
        <p:nvGrpSpPr>
          <p:cNvPr id="4" name="Gruppieren 3"/>
          <p:cNvGrpSpPr/>
          <p:nvPr/>
        </p:nvGrpSpPr>
        <p:grpSpPr>
          <a:xfrm>
            <a:off x="2559106" y="4492415"/>
            <a:ext cx="879309" cy="851568"/>
            <a:chOff x="4378362" y="4668819"/>
            <a:chExt cx="2413959" cy="2189181"/>
          </a:xfrm>
        </p:grpSpPr>
        <p:sp>
          <p:nvSpPr>
            <p:cNvPr id="2" name="Rechteck 1"/>
            <p:cNvSpPr/>
            <p:nvPr/>
          </p:nvSpPr>
          <p:spPr>
            <a:xfrm>
              <a:off x="4378362" y="4668819"/>
              <a:ext cx="2413959" cy="2189181"/>
            </a:xfrm>
            <a:prstGeom prst="ellipse">
              <a:avLst/>
            </a:prstGeom>
            <a:solidFill>
              <a:srgbClr val="001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fik 19"/>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80596" y="4828638"/>
              <a:ext cx="1609445" cy="1863744"/>
            </a:xfrm>
            <a:prstGeom prst="ellipse">
              <a:avLst/>
            </a:prstGeom>
            <a:ln>
              <a:noFill/>
            </a:ln>
          </p:spPr>
        </p:pic>
      </p:grpSp>
      <p:grpSp>
        <p:nvGrpSpPr>
          <p:cNvPr id="23" name="Gruppieren 22"/>
          <p:cNvGrpSpPr/>
          <p:nvPr/>
        </p:nvGrpSpPr>
        <p:grpSpPr>
          <a:xfrm>
            <a:off x="4665554" y="4492415"/>
            <a:ext cx="879309" cy="851568"/>
            <a:chOff x="4378362" y="4668819"/>
            <a:chExt cx="2413959" cy="2189181"/>
          </a:xfrm>
        </p:grpSpPr>
        <p:sp>
          <p:nvSpPr>
            <p:cNvPr id="25" name="Rechteck 1"/>
            <p:cNvSpPr/>
            <p:nvPr/>
          </p:nvSpPr>
          <p:spPr>
            <a:xfrm>
              <a:off x="4378362" y="4668819"/>
              <a:ext cx="2413959" cy="2189181"/>
            </a:xfrm>
            <a:prstGeom prst="ellipse">
              <a:avLst/>
            </a:prstGeom>
            <a:solidFill>
              <a:srgbClr val="001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fik 28"/>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80596" y="4828638"/>
              <a:ext cx="1609445" cy="1863744"/>
            </a:xfrm>
            <a:prstGeom prst="ellipse">
              <a:avLst/>
            </a:prstGeom>
            <a:ln>
              <a:noFill/>
            </a:ln>
          </p:spPr>
        </p:pic>
      </p:grpSp>
      <p:grpSp>
        <p:nvGrpSpPr>
          <p:cNvPr id="30" name="Gruppieren 29"/>
          <p:cNvGrpSpPr/>
          <p:nvPr/>
        </p:nvGrpSpPr>
        <p:grpSpPr>
          <a:xfrm>
            <a:off x="6766846" y="4556839"/>
            <a:ext cx="879309" cy="851568"/>
            <a:chOff x="4378362" y="4668819"/>
            <a:chExt cx="2413959" cy="2189181"/>
          </a:xfrm>
        </p:grpSpPr>
        <p:sp>
          <p:nvSpPr>
            <p:cNvPr id="32" name="Rechteck 1"/>
            <p:cNvSpPr/>
            <p:nvPr/>
          </p:nvSpPr>
          <p:spPr>
            <a:xfrm>
              <a:off x="4378362" y="4668819"/>
              <a:ext cx="2413959" cy="2189181"/>
            </a:xfrm>
            <a:prstGeom prst="ellipse">
              <a:avLst/>
            </a:prstGeom>
            <a:solidFill>
              <a:srgbClr val="001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fik 32"/>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80596" y="4828638"/>
              <a:ext cx="1609445" cy="1863744"/>
            </a:xfrm>
            <a:prstGeom prst="ellipse">
              <a:avLst/>
            </a:prstGeom>
            <a:ln>
              <a:noFill/>
            </a:ln>
          </p:spPr>
        </p:pic>
      </p:grpSp>
      <p:grpSp>
        <p:nvGrpSpPr>
          <p:cNvPr id="36" name="Gruppieren 35"/>
          <p:cNvGrpSpPr/>
          <p:nvPr/>
        </p:nvGrpSpPr>
        <p:grpSpPr>
          <a:xfrm>
            <a:off x="2559115" y="2842469"/>
            <a:ext cx="879309" cy="851568"/>
            <a:chOff x="4378362" y="4668819"/>
            <a:chExt cx="2413959" cy="2189181"/>
          </a:xfrm>
        </p:grpSpPr>
        <p:sp>
          <p:nvSpPr>
            <p:cNvPr id="37" name="Rechteck 1"/>
            <p:cNvSpPr/>
            <p:nvPr/>
          </p:nvSpPr>
          <p:spPr>
            <a:xfrm>
              <a:off x="4378362" y="4668819"/>
              <a:ext cx="2413959" cy="2189181"/>
            </a:xfrm>
            <a:prstGeom prst="ellipse">
              <a:avLst/>
            </a:prstGeom>
            <a:solidFill>
              <a:srgbClr val="001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fik 37"/>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80596" y="4828638"/>
              <a:ext cx="1609445" cy="1863744"/>
            </a:xfrm>
            <a:prstGeom prst="ellipse">
              <a:avLst/>
            </a:prstGeom>
            <a:ln>
              <a:noFill/>
            </a:ln>
          </p:spPr>
        </p:pic>
      </p:grpSp>
      <p:sp>
        <p:nvSpPr>
          <p:cNvPr id="26" name="Textfeld 25"/>
          <p:cNvSpPr txBox="1"/>
          <p:nvPr/>
        </p:nvSpPr>
        <p:spPr>
          <a:xfrm>
            <a:off x="1894146" y="1874727"/>
            <a:ext cx="9036123" cy="369332"/>
          </a:xfrm>
          <a:prstGeom prst="rect">
            <a:avLst/>
          </a:prstGeom>
          <a:noFill/>
        </p:spPr>
        <p:txBody>
          <a:bodyPr wrap="square" rtlCol="0">
            <a:spAutoFit/>
          </a:bodyPr>
          <a:lstStyle/>
          <a:p>
            <a:r>
              <a:rPr lang="en-US" b="1" dirty="0" smtClean="0">
                <a:latin typeface="Raleway" panose="020B0604020202020204"/>
              </a:rPr>
              <a:t>Brain age can be predicted comparably well from FDG-PET or MRI, but…</a:t>
            </a:r>
            <a:endParaRPr lang="en-US" b="1" dirty="0">
              <a:latin typeface="Raleway" panose="020B0604020202020204"/>
            </a:endParaRPr>
          </a:p>
        </p:txBody>
      </p:sp>
    </p:spTree>
    <p:extLst>
      <p:ext uri="{BB962C8B-B14F-4D97-AF65-F5344CB8AC3E}">
        <p14:creationId xmlns:p14="http://schemas.microsoft.com/office/powerpoint/2010/main" val="41366488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Title</a:t>
            </a:r>
            <a:endParaRPr lang="en-US" dirty="0"/>
          </a:p>
        </p:txBody>
      </p:sp>
      <p:sp>
        <p:nvSpPr>
          <p:cNvPr id="3" name="Inhaltsplatzhalter 2"/>
          <p:cNvSpPr>
            <a:spLocks noGrp="1"/>
          </p:cNvSpPr>
          <p:nvPr>
            <p:ph sz="quarter" idx="13"/>
          </p:nvPr>
        </p:nvSpPr>
        <p:spPr/>
        <p:txBody>
          <a:bodyPr/>
          <a:lstStyle/>
          <a:p>
            <a:r>
              <a:rPr lang="en-US" dirty="0"/>
              <a:t>Title should be a statement of the main result or conclusion presented in the </a:t>
            </a:r>
            <a:r>
              <a:rPr lang="en-US" dirty="0" smtClean="0"/>
              <a:t>manuscript</a:t>
            </a:r>
          </a:p>
          <a:p>
            <a:r>
              <a:rPr lang="en-US" dirty="0" smtClean="0"/>
              <a:t>XX: Linking </a:t>
            </a:r>
            <a:r>
              <a:rPr lang="en-US" dirty="0"/>
              <a:t>Brain Age in Different Modalities to Alzheimer’s Disease Development</a:t>
            </a:r>
            <a:endParaRPr lang="en-US" dirty="0" smtClean="0"/>
          </a:p>
          <a:p>
            <a:r>
              <a:rPr lang="en-US" dirty="0" smtClean="0"/>
              <a:t>Associations of Brain-Predicted Age and Risk of Alzheimer’s Disease Depend on Disease Stage and Modality</a:t>
            </a:r>
            <a:endParaRPr lang="en-US" dirty="0"/>
          </a:p>
        </p:txBody>
      </p:sp>
    </p:spTree>
    <p:extLst>
      <p:ext uri="{BB962C8B-B14F-4D97-AF65-F5344CB8AC3E}">
        <p14:creationId xmlns:p14="http://schemas.microsoft.com/office/powerpoint/2010/main" val="6101696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3"/>
          </p:nvPr>
        </p:nvSpPr>
        <p:spPr/>
        <p:txBody>
          <a:bodyPr/>
          <a:lstStyle/>
          <a:p>
            <a:pPr marL="457200" indent="-457200">
              <a:buAutoNum type="arabicPeriod"/>
            </a:pPr>
            <a:endParaRPr lang="en-US" sz="2000" dirty="0" smtClean="0"/>
          </a:p>
          <a:p>
            <a:pPr marL="457200" indent="-457200">
              <a:buAutoNum type="arabicPeriod"/>
            </a:pPr>
            <a:r>
              <a:rPr lang="en-US" sz="2000" dirty="0" smtClean="0"/>
              <a:t>Compare </a:t>
            </a:r>
            <a:r>
              <a:rPr lang="en-US" sz="2000" b="1" dirty="0" smtClean="0">
                <a:solidFill>
                  <a:schemeClr val="accent2">
                    <a:lumMod val="50000"/>
                  </a:schemeClr>
                </a:solidFill>
              </a:rPr>
              <a:t>precision of brain-predicted age using MRI and FDG-PET </a:t>
            </a:r>
            <a:r>
              <a:rPr lang="en-US" sz="2000" dirty="0" smtClean="0"/>
              <a:t>in cognitively normal individuals (CN</a:t>
            </a:r>
            <a:r>
              <a:rPr lang="en-US" sz="2000" dirty="0" smtClean="0"/>
              <a:t>).</a:t>
            </a:r>
            <a:endParaRPr lang="en-US" sz="2000" dirty="0" smtClean="0"/>
          </a:p>
          <a:p>
            <a:pPr marL="457200" indent="-457200">
              <a:buAutoNum type="arabicPeriod"/>
            </a:pPr>
            <a:endParaRPr lang="en-US" sz="2000" dirty="0" smtClean="0"/>
          </a:p>
          <a:p>
            <a:pPr marL="457200" indent="-457200">
              <a:buAutoNum type="arabicPeriod"/>
            </a:pPr>
            <a:r>
              <a:rPr lang="en-US" sz="2000" dirty="0" smtClean="0"/>
              <a:t>Compare association of MRI and FDG-PET-BPAD with </a:t>
            </a:r>
            <a:r>
              <a:rPr lang="en-US" sz="2000" b="1" dirty="0" smtClean="0">
                <a:solidFill>
                  <a:schemeClr val="accent2">
                    <a:lumMod val="50000"/>
                  </a:schemeClr>
                </a:solidFill>
              </a:rPr>
              <a:t>cognitive function, neuropathology and cognitive decline</a:t>
            </a:r>
            <a:r>
              <a:rPr lang="en-US" sz="2000" b="1" dirty="0" smtClean="0"/>
              <a:t> </a:t>
            </a:r>
            <a:r>
              <a:rPr lang="en-US" sz="2000" dirty="0" smtClean="0"/>
              <a:t>in </a:t>
            </a:r>
            <a:r>
              <a:rPr lang="en-US" sz="2000" dirty="0" smtClean="0"/>
              <a:t>CN </a:t>
            </a:r>
          </a:p>
          <a:p>
            <a:pPr marL="457200" indent="-457200">
              <a:buAutoNum type="arabicPeriod"/>
            </a:pPr>
            <a:endParaRPr lang="en-US" sz="2000" dirty="0"/>
          </a:p>
          <a:p>
            <a:pPr marL="457200" indent="-457200">
              <a:buAutoNum type="arabicPeriod"/>
            </a:pPr>
            <a:r>
              <a:rPr lang="en-US" sz="2000" dirty="0"/>
              <a:t>Compare association of MRI and FDG-PET-BPAD with </a:t>
            </a:r>
            <a:r>
              <a:rPr lang="en-US" sz="2000" b="1" dirty="0">
                <a:solidFill>
                  <a:schemeClr val="accent2">
                    <a:lumMod val="50000"/>
                  </a:schemeClr>
                </a:solidFill>
              </a:rPr>
              <a:t>cognitive function, neuropathology and cognitive decline</a:t>
            </a:r>
            <a:r>
              <a:rPr lang="en-US" sz="2000" b="1" dirty="0"/>
              <a:t> </a:t>
            </a:r>
            <a:r>
              <a:rPr lang="en-US" sz="2000" dirty="0"/>
              <a:t>in </a:t>
            </a:r>
            <a:r>
              <a:rPr lang="en-US" sz="2000" dirty="0" smtClean="0"/>
              <a:t>individuals with mild cognitive impairment (MCI).</a:t>
            </a:r>
            <a:endParaRPr lang="en-US" sz="2000" dirty="0"/>
          </a:p>
        </p:txBody>
      </p:sp>
      <p:sp>
        <p:nvSpPr>
          <p:cNvPr id="3" name="Titel 2"/>
          <p:cNvSpPr>
            <a:spLocks noGrp="1"/>
          </p:cNvSpPr>
          <p:nvPr>
            <p:ph type="title"/>
          </p:nvPr>
        </p:nvSpPr>
        <p:spPr/>
        <p:txBody>
          <a:bodyPr/>
          <a:lstStyle/>
          <a:p>
            <a:r>
              <a:rPr lang="en-US" dirty="0" smtClean="0"/>
              <a:t>Research aims</a:t>
            </a:r>
            <a:endParaRPr lang="en-US" dirty="0"/>
          </a:p>
        </p:txBody>
      </p:sp>
    </p:spTree>
    <p:extLst>
      <p:ext uri="{BB962C8B-B14F-4D97-AF65-F5344CB8AC3E}">
        <p14:creationId xmlns:p14="http://schemas.microsoft.com/office/powerpoint/2010/main" val="112344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elle 21"/>
          <p:cNvGraphicFramePr>
            <a:graphicFrameLocks noGrp="1"/>
          </p:cNvGraphicFramePr>
          <p:nvPr>
            <p:extLst/>
          </p:nvPr>
        </p:nvGraphicFramePr>
        <p:xfrm>
          <a:off x="2074738" y="2070795"/>
          <a:ext cx="7391662" cy="2909255"/>
        </p:xfrm>
        <a:graphic>
          <a:graphicData uri="http://schemas.openxmlformats.org/drawingml/2006/table">
            <a:tbl>
              <a:tblPr firstRow="1" bandRow="1">
                <a:tableStyleId>{5940675A-B579-460E-94D1-54222C63F5DA}</a:tableStyleId>
              </a:tblPr>
              <a:tblGrid>
                <a:gridCol w="2607328">
                  <a:extLst>
                    <a:ext uri="{9D8B030D-6E8A-4147-A177-3AD203B41FA5}">
                      <a16:colId xmlns:a16="http://schemas.microsoft.com/office/drawing/2014/main" val="1137853310"/>
                    </a:ext>
                  </a:extLst>
                </a:gridCol>
                <a:gridCol w="1278467">
                  <a:extLst>
                    <a:ext uri="{9D8B030D-6E8A-4147-A177-3AD203B41FA5}">
                      <a16:colId xmlns:a16="http://schemas.microsoft.com/office/drawing/2014/main" val="79700691"/>
                    </a:ext>
                  </a:extLst>
                </a:gridCol>
                <a:gridCol w="2065867">
                  <a:extLst>
                    <a:ext uri="{9D8B030D-6E8A-4147-A177-3AD203B41FA5}">
                      <a16:colId xmlns:a16="http://schemas.microsoft.com/office/drawing/2014/main" val="2853944678"/>
                    </a:ext>
                  </a:extLst>
                </a:gridCol>
                <a:gridCol w="1440000">
                  <a:extLst>
                    <a:ext uri="{9D8B030D-6E8A-4147-A177-3AD203B41FA5}">
                      <a16:colId xmlns:a16="http://schemas.microsoft.com/office/drawing/2014/main" val="772560125"/>
                    </a:ext>
                  </a:extLst>
                </a:gridCol>
              </a:tblGrid>
              <a:tr h="288000">
                <a:tc gridSpan="4">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000000"/>
                          </a:solidFill>
                          <a:effectLst/>
                          <a:uLnTx/>
                          <a:uFillTx/>
                          <a:latin typeface="Raleway" panose="020B0604020202020204" charset="0"/>
                          <a:ea typeface="+mn-ea"/>
                          <a:cs typeface="+mn-cs"/>
                        </a:rPr>
                        <a:t>Table 1. Overview of samples</a:t>
                      </a:r>
                      <a:endParaRPr kumimoji="0" lang="en-US" sz="1050" b="0"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8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8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5660025"/>
                  </a:ext>
                </a:extLst>
              </a:tr>
              <a:tr h="325138">
                <a:tc>
                  <a:txBody>
                    <a:bodyPr/>
                    <a:lstStyle/>
                    <a:p>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b="1" dirty="0" smtClean="0">
                          <a:latin typeface="Raleway" panose="020B0604020202020204" charset="0"/>
                        </a:rPr>
                        <a:t>CN</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smtClean="0">
                          <a:ln>
                            <a:noFill/>
                          </a:ln>
                          <a:solidFill>
                            <a:srgbClr val="000000"/>
                          </a:solidFill>
                          <a:effectLst/>
                          <a:uLnTx/>
                          <a:uFillTx/>
                          <a:latin typeface="Raleway" panose="020B0604020202020204" charset="0"/>
                          <a:ea typeface="+mn-ea"/>
                          <a:cs typeface="+mn-cs"/>
                        </a:rPr>
                        <a:t>CN_validation</a:t>
                      </a:r>
                      <a:endParaRPr kumimoji="0" lang="en-US" sz="1400" b="1"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Raleway" panose="020B0604020202020204" charset="0"/>
                        </a:rPr>
                        <a:t>MCI</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9365705"/>
                  </a:ext>
                </a:extLst>
              </a:tr>
              <a:tr h="298045">
                <a:tc>
                  <a:txBody>
                    <a:bodyPr/>
                    <a:lstStyle/>
                    <a:p>
                      <a:endParaRPr lang="en-US" sz="105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3509152"/>
                  </a:ext>
                </a:extLst>
              </a:tr>
              <a:tr h="321752">
                <a:tc>
                  <a:txBody>
                    <a:bodyPr/>
                    <a:lstStyle/>
                    <a:p>
                      <a:r>
                        <a:rPr lang="en-US" sz="1400" b="1" i="1" dirty="0" smtClean="0">
                          <a:latin typeface="Raleway" panose="020B0604020202020204" charset="0"/>
                        </a:rPr>
                        <a:t>n </a:t>
                      </a:r>
                      <a:r>
                        <a:rPr lang="en-US" sz="1400" b="1" i="0" dirty="0" smtClean="0">
                          <a:latin typeface="Raleway" panose="020B0604020202020204" charset="0"/>
                        </a:rPr>
                        <a:t>total</a:t>
                      </a:r>
                      <a:endParaRPr lang="en-US" sz="1400" b="1" i="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1" dirty="0" smtClean="0">
                          <a:latin typeface="Raleway" panose="020B0604020202020204" charset="0"/>
                        </a:rPr>
                        <a:t>379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smtClean="0">
                          <a:latin typeface="Raleway" panose="020B0604020202020204" charset="0"/>
                        </a:rPr>
                        <a:t>59</a:t>
                      </a:r>
                      <a:endParaRPr lang="en-US" sz="12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1" dirty="0" smtClean="0">
                          <a:latin typeface="Raleway" panose="020B0604020202020204" charset="0"/>
                        </a:rPr>
                        <a:t>621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3410445"/>
                  </a:ext>
                </a:extLst>
              </a:tr>
              <a:tr h="389466">
                <a:tc>
                  <a:txBody>
                    <a:bodyPr/>
                    <a:lstStyle/>
                    <a:p>
                      <a:r>
                        <a:rPr lang="en-US" sz="1400" dirty="0" smtClean="0">
                          <a:latin typeface="Raleway" panose="020B0604020202020204" charset="0"/>
                        </a:rPr>
                        <a:t>Age [avg.</a:t>
                      </a:r>
                      <a:r>
                        <a:rPr lang="en-US" sz="1400" baseline="0" dirty="0" smtClean="0">
                          <a:latin typeface="Raleway" panose="020B0604020202020204" charset="0"/>
                        </a:rPr>
                        <a:t> </a:t>
                      </a:r>
                      <a:r>
                        <a:rPr lang="en-US" sz="1400" dirty="0" smtClean="0">
                          <a:latin typeface="Raleway" panose="020B0604020202020204" charset="0"/>
                        </a:rPr>
                        <a:t>years]</a:t>
                      </a:r>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72 (PET)/70 (MRI)</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73</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49810509"/>
                  </a:ext>
                </a:extLst>
              </a:tr>
              <a:tr h="347134">
                <a:tc>
                  <a:txBody>
                    <a:bodyPr/>
                    <a:lstStyle/>
                    <a:p>
                      <a:r>
                        <a:rPr lang="en-US" sz="1400" dirty="0" smtClean="0">
                          <a:latin typeface="Raleway" panose="020B0604020202020204" charset="0"/>
                        </a:rPr>
                        <a:t>Sex</a:t>
                      </a:r>
                      <a:r>
                        <a:rPr lang="en-US" sz="1400" baseline="0" dirty="0" smtClean="0">
                          <a:latin typeface="Raleway" panose="020B0604020202020204" charset="0"/>
                        </a:rPr>
                        <a:t> (F/M)</a:t>
                      </a:r>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196/183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35/24</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264/355</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16261662"/>
                  </a:ext>
                </a:extLst>
              </a:tr>
              <a:tr h="389466">
                <a:tc>
                  <a:txBody>
                    <a:bodyPr/>
                    <a:lstStyle/>
                    <a:p>
                      <a:r>
                        <a:rPr lang="en-US" sz="1400" dirty="0" smtClean="0">
                          <a:latin typeface="Raleway" panose="020B0604020202020204" charset="0"/>
                        </a:rPr>
                        <a:t>MMSE [avg.</a:t>
                      </a:r>
                      <a:r>
                        <a:rPr lang="en-US" sz="1400" baseline="0" dirty="0" smtClean="0">
                          <a:latin typeface="Raleway" panose="020B0604020202020204" charset="0"/>
                        </a:rPr>
                        <a:t> score]</a:t>
                      </a:r>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29</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29</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28</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35721869"/>
                  </a:ext>
                </a:extLst>
              </a:tr>
              <a:tr h="441917">
                <a:tc>
                  <a:txBody>
                    <a:bodyPr/>
                    <a:lstStyle/>
                    <a:p>
                      <a:r>
                        <a:rPr lang="en-US" sz="1400" dirty="0" smtClean="0">
                          <a:latin typeface="Raleway" panose="020B0604020202020204" charset="0"/>
                        </a:rPr>
                        <a:t>Education [avg. years]</a:t>
                      </a:r>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16</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16</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16</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5686363"/>
                  </a:ext>
                </a:extLst>
              </a:tr>
            </a:tbl>
          </a:graphicData>
        </a:graphic>
      </p:graphicFrame>
      <p:sp>
        <p:nvSpPr>
          <p:cNvPr id="3" name="Titel 2"/>
          <p:cNvSpPr>
            <a:spLocks noGrp="1"/>
          </p:cNvSpPr>
          <p:nvPr>
            <p:ph type="title"/>
          </p:nvPr>
        </p:nvSpPr>
        <p:spPr/>
        <p:txBody>
          <a:bodyPr/>
          <a:lstStyle/>
          <a:p>
            <a:r>
              <a:rPr lang="en-US" dirty="0" smtClean="0"/>
              <a:t>Participants</a:t>
            </a:r>
            <a:endParaRPr lang="en-US" dirty="0"/>
          </a:p>
        </p:txBody>
      </p:sp>
      <p:pic>
        <p:nvPicPr>
          <p:cNvPr id="23" name="Grafik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0538" y="2745306"/>
            <a:ext cx="466712" cy="305585"/>
          </a:xfrm>
          <a:prstGeom prst="rect">
            <a:avLst/>
          </a:prstGeom>
        </p:spPr>
      </p:pic>
      <p:pic>
        <p:nvPicPr>
          <p:cNvPr id="26" name="Grafik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0158" y="2745307"/>
            <a:ext cx="578713" cy="317103"/>
          </a:xfrm>
          <a:prstGeom prst="rect">
            <a:avLst/>
          </a:prstGeom>
        </p:spPr>
      </p:pic>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1779" y="2745307"/>
            <a:ext cx="466712" cy="305585"/>
          </a:xfrm>
          <a:prstGeom prst="rect">
            <a:avLst/>
          </a:prstGeom>
        </p:spPr>
      </p:pic>
    </p:spTree>
    <p:extLst>
      <p:ext uri="{BB962C8B-B14F-4D97-AF65-F5344CB8AC3E}">
        <p14:creationId xmlns:p14="http://schemas.microsoft.com/office/powerpoint/2010/main" val="10717208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Ellipse 53"/>
          <p:cNvSpPr/>
          <p:nvPr/>
        </p:nvSpPr>
        <p:spPr>
          <a:xfrm>
            <a:off x="672526" y="4998161"/>
            <a:ext cx="1106778" cy="375224"/>
          </a:xfrm>
          <a:prstGeom prst="ellipse">
            <a:avLst/>
          </a:prstGeom>
          <a:solidFill>
            <a:schemeClr val="accent2">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44" name="Ellipse 43"/>
          <p:cNvSpPr/>
          <p:nvPr/>
        </p:nvSpPr>
        <p:spPr>
          <a:xfrm>
            <a:off x="3626886" y="1497366"/>
            <a:ext cx="1577274" cy="732137"/>
          </a:xfrm>
          <a:prstGeom prst="ellipse">
            <a:avLst/>
          </a:prstGeom>
          <a:solidFill>
            <a:schemeClr val="accent2">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50" name="Ellipse 49"/>
          <p:cNvSpPr/>
          <p:nvPr/>
        </p:nvSpPr>
        <p:spPr>
          <a:xfrm>
            <a:off x="5293061" y="1497367"/>
            <a:ext cx="1577274" cy="732137"/>
          </a:xfrm>
          <a:prstGeom prst="ellipse">
            <a:avLst/>
          </a:prstGeom>
          <a:solidFill>
            <a:schemeClr val="accent2">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51" name="Ellipse 50"/>
          <p:cNvSpPr/>
          <p:nvPr/>
        </p:nvSpPr>
        <p:spPr>
          <a:xfrm>
            <a:off x="6913099" y="1497367"/>
            <a:ext cx="1577274" cy="732137"/>
          </a:xfrm>
          <a:prstGeom prst="ellipse">
            <a:avLst/>
          </a:prstGeom>
          <a:solidFill>
            <a:schemeClr val="accent2">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52" name="Ellipse 51"/>
          <p:cNvSpPr/>
          <p:nvPr/>
        </p:nvSpPr>
        <p:spPr>
          <a:xfrm>
            <a:off x="8527897" y="1497367"/>
            <a:ext cx="1577274" cy="732137"/>
          </a:xfrm>
          <a:prstGeom prst="ellipse">
            <a:avLst/>
          </a:prstGeom>
          <a:solidFill>
            <a:schemeClr val="accent2">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2" name="Ellipse 1"/>
          <p:cNvSpPr/>
          <p:nvPr/>
        </p:nvSpPr>
        <p:spPr>
          <a:xfrm>
            <a:off x="1928100" y="1508787"/>
            <a:ext cx="1577274" cy="732137"/>
          </a:xfrm>
          <a:prstGeom prst="ellipse">
            <a:avLst/>
          </a:prstGeom>
          <a:solidFill>
            <a:schemeClr val="accent2">
              <a:lumMod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3" name="Titel 2"/>
          <p:cNvSpPr>
            <a:spLocks noGrp="1"/>
          </p:cNvSpPr>
          <p:nvPr>
            <p:ph type="title"/>
          </p:nvPr>
        </p:nvSpPr>
        <p:spPr/>
        <p:txBody>
          <a:bodyPr/>
          <a:lstStyle/>
          <a:p>
            <a:pPr algn="ctr"/>
            <a:r>
              <a:rPr lang="en-US" b="1" dirty="0" smtClean="0">
                <a:solidFill>
                  <a:schemeClr val="accent2">
                    <a:lumMod val="50000"/>
                  </a:schemeClr>
                </a:solidFill>
                <a:latin typeface="Raleway" panose="020B0604020202020204"/>
              </a:rPr>
              <a:t>Five Models</a:t>
            </a:r>
            <a:endParaRPr lang="en-US" b="1" dirty="0">
              <a:solidFill>
                <a:schemeClr val="accent2">
                  <a:lumMod val="50000"/>
                </a:schemeClr>
              </a:solidFill>
              <a:latin typeface="Raleway" panose="020B0604020202020204"/>
            </a:endParaRPr>
          </a:p>
        </p:txBody>
      </p:sp>
      <p:sp>
        <p:nvSpPr>
          <p:cNvPr id="5" name="Rechteck 4"/>
          <p:cNvSpPr/>
          <p:nvPr/>
        </p:nvSpPr>
        <p:spPr>
          <a:xfrm>
            <a:off x="2124635"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p:cNvSpPr/>
          <p:nvPr/>
        </p:nvSpPr>
        <p:spPr>
          <a:xfrm>
            <a:off x="2372062" y="1745104"/>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p:cNvSpPr/>
          <p:nvPr/>
        </p:nvSpPr>
        <p:spPr>
          <a:xfrm>
            <a:off x="2619489"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p:cNvSpPr/>
          <p:nvPr/>
        </p:nvSpPr>
        <p:spPr>
          <a:xfrm>
            <a:off x="2866916"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4763033"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773325"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p:cNvSpPr/>
          <p:nvPr/>
        </p:nvSpPr>
        <p:spPr>
          <a:xfrm>
            <a:off x="4020752" y="1745104"/>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3"/>
          <p:cNvSpPr/>
          <p:nvPr/>
        </p:nvSpPr>
        <p:spPr>
          <a:xfrm>
            <a:off x="4268179"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eck 15"/>
          <p:cNvSpPr/>
          <p:nvPr/>
        </p:nvSpPr>
        <p:spPr>
          <a:xfrm>
            <a:off x="6409935"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p:cNvSpPr/>
          <p:nvPr/>
        </p:nvSpPr>
        <p:spPr>
          <a:xfrm>
            <a:off x="5420227"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p:cNvSpPr/>
          <p:nvPr/>
        </p:nvSpPr>
        <p:spPr>
          <a:xfrm>
            <a:off x="5667654" y="1745104"/>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6162508"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8057731"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7068023"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hteck 23"/>
          <p:cNvSpPr/>
          <p:nvPr/>
        </p:nvSpPr>
        <p:spPr>
          <a:xfrm>
            <a:off x="7562877"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hteck 24"/>
          <p:cNvSpPr/>
          <p:nvPr/>
        </p:nvSpPr>
        <p:spPr>
          <a:xfrm>
            <a:off x="7810304"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hteck 25"/>
          <p:cNvSpPr/>
          <p:nvPr/>
        </p:nvSpPr>
        <p:spPr>
          <a:xfrm>
            <a:off x="9704633"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hteck 27"/>
          <p:cNvSpPr/>
          <p:nvPr/>
        </p:nvSpPr>
        <p:spPr>
          <a:xfrm>
            <a:off x="8962352"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hteck 28"/>
          <p:cNvSpPr/>
          <p:nvPr/>
        </p:nvSpPr>
        <p:spPr>
          <a:xfrm>
            <a:off x="9209779"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9457206"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Gerade Verbindung mit Pfeil 31"/>
          <p:cNvCxnSpPr>
            <a:stCxn id="10" idx="2"/>
            <a:endCxn id="45" idx="0"/>
          </p:cNvCxnSpPr>
          <p:nvPr/>
        </p:nvCxnSpPr>
        <p:spPr>
          <a:xfrm>
            <a:off x="3232678" y="1981772"/>
            <a:ext cx="2316642" cy="11178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15" idx="2"/>
            <a:endCxn id="46" idx="0"/>
          </p:cNvCxnSpPr>
          <p:nvPr/>
        </p:nvCxnSpPr>
        <p:spPr>
          <a:xfrm>
            <a:off x="4633941" y="1981772"/>
            <a:ext cx="1162806" cy="11178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p:cNvCxnSpPr>
            <a:stCxn id="19" idx="2"/>
            <a:endCxn id="47" idx="0"/>
          </p:cNvCxnSpPr>
          <p:nvPr/>
        </p:nvCxnSpPr>
        <p:spPr>
          <a:xfrm>
            <a:off x="6033416" y="1981772"/>
            <a:ext cx="10758" cy="11178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a:stCxn id="23" idx="2"/>
            <a:endCxn id="48" idx="0"/>
          </p:cNvCxnSpPr>
          <p:nvPr/>
        </p:nvCxnSpPr>
        <p:spPr>
          <a:xfrm flipH="1">
            <a:off x="6291601" y="1981772"/>
            <a:ext cx="1142184" cy="11178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p:cNvCxnSpPr>
            <a:stCxn id="27" idx="2"/>
            <a:endCxn id="49" idx="0"/>
          </p:cNvCxnSpPr>
          <p:nvPr/>
        </p:nvCxnSpPr>
        <p:spPr>
          <a:xfrm flipH="1">
            <a:off x="6539028" y="1981771"/>
            <a:ext cx="2294232" cy="11178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5" name="Rechteck 44"/>
          <p:cNvSpPr/>
          <p:nvPr/>
        </p:nvSpPr>
        <p:spPr>
          <a:xfrm>
            <a:off x="5430985" y="3099612"/>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hteck 45"/>
          <p:cNvSpPr/>
          <p:nvPr/>
        </p:nvSpPr>
        <p:spPr>
          <a:xfrm>
            <a:off x="5678412" y="3099612"/>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hteck 46"/>
          <p:cNvSpPr/>
          <p:nvPr/>
        </p:nvSpPr>
        <p:spPr>
          <a:xfrm>
            <a:off x="5925839" y="3099611"/>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hteck 47"/>
          <p:cNvSpPr/>
          <p:nvPr/>
        </p:nvSpPr>
        <p:spPr>
          <a:xfrm>
            <a:off x="6173266" y="3099610"/>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p:cNvSpPr/>
          <p:nvPr/>
        </p:nvSpPr>
        <p:spPr>
          <a:xfrm>
            <a:off x="6420693" y="3099609"/>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p:cNvSpPr/>
          <p:nvPr/>
        </p:nvSpPr>
        <p:spPr>
          <a:xfrm>
            <a:off x="10160922" y="3704532"/>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p:cNvSpPr/>
          <p:nvPr/>
        </p:nvSpPr>
        <p:spPr>
          <a:xfrm>
            <a:off x="10150953" y="3315078"/>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feld 56"/>
          <p:cNvSpPr txBox="1"/>
          <p:nvPr/>
        </p:nvSpPr>
        <p:spPr>
          <a:xfrm>
            <a:off x="10460304" y="3269683"/>
            <a:ext cx="1360714" cy="276999"/>
          </a:xfrm>
          <a:prstGeom prst="rect">
            <a:avLst/>
          </a:prstGeom>
          <a:noFill/>
        </p:spPr>
        <p:txBody>
          <a:bodyPr wrap="square" rtlCol="0">
            <a:spAutoFit/>
          </a:bodyPr>
          <a:lstStyle/>
          <a:p>
            <a:r>
              <a:rPr lang="en-US" sz="1200" dirty="0" smtClean="0">
                <a:solidFill>
                  <a:schemeClr val="tx1">
                    <a:lumMod val="85000"/>
                    <a:lumOff val="15000"/>
                  </a:schemeClr>
                </a:solidFill>
                <a:latin typeface="Raleway" panose="020B0604020202020204"/>
              </a:rPr>
              <a:t>Training Sample</a:t>
            </a:r>
            <a:endParaRPr lang="en-US" sz="1200" dirty="0">
              <a:solidFill>
                <a:schemeClr val="tx1">
                  <a:lumMod val="85000"/>
                  <a:lumOff val="15000"/>
                </a:schemeClr>
              </a:solidFill>
              <a:latin typeface="Raleway" panose="020B0604020202020204"/>
            </a:endParaRPr>
          </a:p>
        </p:txBody>
      </p:sp>
      <p:sp>
        <p:nvSpPr>
          <p:cNvPr id="58" name="Textfeld 57"/>
          <p:cNvSpPr txBox="1"/>
          <p:nvPr/>
        </p:nvSpPr>
        <p:spPr>
          <a:xfrm>
            <a:off x="10460304" y="3664202"/>
            <a:ext cx="1360714" cy="276999"/>
          </a:xfrm>
          <a:prstGeom prst="rect">
            <a:avLst/>
          </a:prstGeom>
          <a:noFill/>
        </p:spPr>
        <p:txBody>
          <a:bodyPr wrap="square" rtlCol="0">
            <a:spAutoFit/>
          </a:bodyPr>
          <a:lstStyle/>
          <a:p>
            <a:r>
              <a:rPr lang="en-US" sz="1200" dirty="0" smtClean="0">
                <a:solidFill>
                  <a:schemeClr val="tx1">
                    <a:lumMod val="85000"/>
                    <a:lumOff val="15000"/>
                  </a:schemeClr>
                </a:solidFill>
                <a:latin typeface="Raleway" panose="020B0604020202020204"/>
              </a:rPr>
              <a:t>Test Sample</a:t>
            </a:r>
            <a:endParaRPr lang="en-US" sz="1200" dirty="0">
              <a:solidFill>
                <a:schemeClr val="tx1">
                  <a:lumMod val="85000"/>
                  <a:lumOff val="15000"/>
                </a:schemeClr>
              </a:solidFill>
              <a:latin typeface="Raleway" panose="020B0604020202020204"/>
            </a:endParaRPr>
          </a:p>
        </p:txBody>
      </p:sp>
      <p:sp>
        <p:nvSpPr>
          <p:cNvPr id="59" name="Textfeld 58"/>
          <p:cNvSpPr txBox="1"/>
          <p:nvPr/>
        </p:nvSpPr>
        <p:spPr>
          <a:xfrm>
            <a:off x="4504849" y="3434093"/>
            <a:ext cx="3169580" cy="646331"/>
          </a:xfrm>
          <a:prstGeom prst="rect">
            <a:avLst/>
          </a:prstGeom>
          <a:noFill/>
        </p:spPr>
        <p:txBody>
          <a:bodyPr wrap="square" rtlCol="0">
            <a:spAutoFit/>
          </a:bodyPr>
          <a:lstStyle/>
          <a:p>
            <a:pPr algn="ctr"/>
            <a:r>
              <a:rPr lang="en-US" dirty="0" smtClean="0">
                <a:solidFill>
                  <a:schemeClr val="tx1">
                    <a:lumMod val="85000"/>
                    <a:lumOff val="15000"/>
                  </a:schemeClr>
                </a:solidFill>
                <a:latin typeface="Raleway" panose="020B0604020202020204"/>
              </a:rPr>
              <a:t>One test prediction for each CN subject</a:t>
            </a:r>
            <a:endParaRPr lang="en-US" dirty="0">
              <a:solidFill>
                <a:schemeClr val="tx1">
                  <a:lumMod val="85000"/>
                  <a:lumOff val="15000"/>
                </a:schemeClr>
              </a:solidFill>
              <a:latin typeface="Raleway" panose="020B0604020202020204"/>
            </a:endParaRPr>
          </a:p>
        </p:txBody>
      </p:sp>
      <p:sp>
        <p:nvSpPr>
          <p:cNvPr id="10" name="Rechteck 9"/>
          <p:cNvSpPr/>
          <p:nvPr/>
        </p:nvSpPr>
        <p:spPr>
          <a:xfrm>
            <a:off x="3114343" y="1745103"/>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eck 14"/>
          <p:cNvSpPr/>
          <p:nvPr/>
        </p:nvSpPr>
        <p:spPr>
          <a:xfrm>
            <a:off x="4515606" y="1745103"/>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915081" y="1745103"/>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7315450" y="1745103"/>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8714925" y="1745102"/>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Gerade Verbindung mit Pfeil 5"/>
          <p:cNvCxnSpPr>
            <a:stCxn id="2" idx="4"/>
          </p:cNvCxnSpPr>
          <p:nvPr/>
        </p:nvCxnSpPr>
        <p:spPr>
          <a:xfrm>
            <a:off x="2716737" y="2240924"/>
            <a:ext cx="21086" cy="2743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Textfeld 52"/>
          <p:cNvSpPr txBox="1"/>
          <p:nvPr/>
        </p:nvSpPr>
        <p:spPr>
          <a:xfrm>
            <a:off x="605464" y="4997003"/>
            <a:ext cx="4214052" cy="923330"/>
          </a:xfrm>
          <a:prstGeom prst="rect">
            <a:avLst/>
          </a:prstGeom>
          <a:noFill/>
        </p:spPr>
        <p:txBody>
          <a:bodyPr wrap="square" rtlCol="0">
            <a:spAutoFit/>
          </a:bodyPr>
          <a:lstStyle/>
          <a:p>
            <a:pPr algn="ctr"/>
            <a:r>
              <a:rPr lang="en-US" dirty="0" smtClean="0">
                <a:latin typeface="Raleway" panose="020B0604020202020204"/>
              </a:rPr>
              <a:t>Model 1: One test prediction for each subject in </a:t>
            </a:r>
            <a:r>
              <a:rPr lang="en-US" dirty="0" err="1" smtClean="0">
                <a:latin typeface="Raleway" panose="020B0604020202020204"/>
              </a:rPr>
              <a:t>CN_validation</a:t>
            </a:r>
            <a:r>
              <a:rPr lang="en-US" dirty="0" smtClean="0">
                <a:latin typeface="Raleway" panose="020B0604020202020204"/>
              </a:rPr>
              <a:t> and MCI sample</a:t>
            </a:r>
            <a:endParaRPr lang="en-US" dirty="0">
              <a:latin typeface="Raleway" panose="020B0604020202020204"/>
            </a:endParaRPr>
          </a:p>
        </p:txBody>
      </p:sp>
    </p:spTree>
    <p:extLst>
      <p:ext uri="{BB962C8B-B14F-4D97-AF65-F5344CB8AC3E}">
        <p14:creationId xmlns:p14="http://schemas.microsoft.com/office/powerpoint/2010/main" val="17609542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3808" y="0"/>
            <a:ext cx="7689089" cy="6280094"/>
          </a:xfrm>
          <a:prstGeom prst="rect">
            <a:avLst/>
          </a:prstGeom>
          <a:ln>
            <a:solidFill>
              <a:schemeClr val="tx1"/>
            </a:solidFill>
          </a:ln>
        </p:spPr>
      </p:pic>
      <p:sp>
        <p:nvSpPr>
          <p:cNvPr id="5" name="Textfeld 4"/>
          <p:cNvSpPr txBox="1"/>
          <p:nvPr/>
        </p:nvSpPr>
        <p:spPr>
          <a:xfrm>
            <a:off x="2156060" y="6280094"/>
            <a:ext cx="7854214" cy="600164"/>
          </a:xfrm>
          <a:prstGeom prst="rect">
            <a:avLst/>
          </a:prstGeom>
          <a:noFill/>
        </p:spPr>
        <p:txBody>
          <a:bodyPr wrap="square" rtlCol="0">
            <a:spAutoFit/>
          </a:bodyPr>
          <a:lstStyle/>
          <a:p>
            <a:pPr algn="just"/>
            <a:r>
              <a:rPr lang="en-US" sz="1100" b="1" dirty="0" smtClean="0"/>
              <a:t>Figure 1. Pipeline for brain age prediction. </a:t>
            </a:r>
            <a:r>
              <a:rPr lang="en-US" sz="1100" dirty="0" smtClean="0"/>
              <a:t>(1) Outliers are excluded from the training set. (2) Training data is divided into five training/validation folds. (3) Cross-validation yields the final model for brain age prediction. (4) BPAD is used for bias correction. (5) Final model is used to yield predictions for test sets. (6) Bias-correction parameters are applied to test sets. Using this method, one pre</a:t>
            </a:r>
            <a:endParaRPr lang="en-US" sz="1100" dirty="0"/>
          </a:p>
        </p:txBody>
      </p:sp>
    </p:spTree>
    <p:extLst>
      <p:ext uri="{BB962C8B-B14F-4D97-AF65-F5344CB8AC3E}">
        <p14:creationId xmlns:p14="http://schemas.microsoft.com/office/powerpoint/2010/main" val="11867700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Bias Correction</a:t>
            </a:r>
            <a:endParaRPr lang="en-US" dirty="0"/>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745" y="2778837"/>
            <a:ext cx="4430232" cy="2953488"/>
          </a:xfrm>
          <a:prstGeom prst="rect">
            <a:avLst/>
          </a:prstGeom>
        </p:spPr>
      </p:pic>
      <p:sp>
        <p:nvSpPr>
          <p:cNvPr id="6" name="Textfeld 5"/>
          <p:cNvSpPr txBox="1"/>
          <p:nvPr/>
        </p:nvSpPr>
        <p:spPr>
          <a:xfrm>
            <a:off x="992751" y="2594171"/>
            <a:ext cx="3451658" cy="369332"/>
          </a:xfrm>
          <a:prstGeom prst="rect">
            <a:avLst/>
          </a:prstGeom>
          <a:noFill/>
        </p:spPr>
        <p:txBody>
          <a:bodyPr wrap="square" rtlCol="0">
            <a:spAutoFit/>
          </a:bodyPr>
          <a:lstStyle/>
          <a:p>
            <a:r>
              <a:rPr lang="en-US" b="1" dirty="0" smtClean="0">
                <a:latin typeface="Raleway" panose="020B0604020202020204" charset="0"/>
              </a:rPr>
              <a:t>PET			           </a:t>
            </a:r>
            <a:endParaRPr lang="en-US" b="1" dirty="0">
              <a:latin typeface="Raleway" panose="020B0604020202020204" charset="0"/>
            </a:endParaRPr>
          </a:p>
        </p:txBody>
      </p:sp>
      <mc:AlternateContent xmlns:mc="http://schemas.openxmlformats.org/markup-compatibility/2006" xmlns:a14="http://schemas.microsoft.com/office/drawing/2010/main">
        <mc:Choice Requires="a14">
          <p:sp>
            <p:nvSpPr>
              <p:cNvPr id="7" name="Rechteck 6"/>
              <p:cNvSpPr/>
              <p:nvPr/>
            </p:nvSpPr>
            <p:spPr>
              <a:xfrm>
                <a:off x="1967024" y="1924768"/>
                <a:ext cx="777240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𝑷𝒓𝒆𝒅𝒊𝒄𝒕𝒆𝒅</m:t>
                              </m:r>
                              <m:r>
                                <a:rPr lang="en-US" b="0" i="0">
                                  <a:latin typeface="Cambria Math" panose="02040503050406030204" pitchFamily="18" charset="0"/>
                                </a:rPr>
                                <m:t> </m:t>
                              </m:r>
                              <m:r>
                                <a:rPr lang="en-US" b="1" i="1">
                                  <a:latin typeface="Cambria Math" panose="02040503050406030204" pitchFamily="18" charset="0"/>
                                </a:rPr>
                                <m:t>𝒂𝒈𝒆</m:t>
                              </m:r>
                            </m:e>
                            <m:sub>
                              <m:r>
                                <a:rPr lang="en-US" b="1" i="1">
                                  <a:latin typeface="Cambria Math" panose="02040503050406030204" pitchFamily="18" charset="0"/>
                                </a:rPr>
                                <m:t>𝒄𝒐𝒓𝒓𝒆𝒄𝒕𝒆𝒅</m:t>
                              </m:r>
                              <m:r>
                                <a:rPr lang="en-US" b="0" i="0">
                                  <a:latin typeface="Cambria Math" panose="02040503050406030204" pitchFamily="18" charset="0"/>
                                </a:rPr>
                                <m:t> </m:t>
                              </m:r>
                              <m:r>
                                <a:rPr lang="en-US" b="1" i="1">
                                  <a:latin typeface="Cambria Math" panose="02040503050406030204" pitchFamily="18" charset="0"/>
                                </a:rPr>
                                <m:t>𝒘𝒊𝒕𝒉</m:t>
                              </m:r>
                              <m:r>
                                <a:rPr lang="en-US" b="0" i="0">
                                  <a:latin typeface="Cambria Math" panose="02040503050406030204" pitchFamily="18" charset="0"/>
                                </a:rPr>
                                <m:t> </m:t>
                              </m:r>
                              <m:r>
                                <a:rPr lang="en-US" b="1" i="1">
                                  <a:latin typeface="Cambria Math" panose="02040503050406030204" pitchFamily="18" charset="0"/>
                                </a:rPr>
                                <m:t>𝑪𝑨</m:t>
                              </m:r>
                            </m:sub>
                          </m:sSub>
                          <m:r>
                            <a:rPr lang="en-US" b="0" i="0">
                              <a:latin typeface="Cambria Math" panose="02040503050406030204" pitchFamily="18" charset="0"/>
                            </a:rPr>
                            <m:t>=</m:t>
                          </m:r>
                          <m:sSub>
                            <m:sSubPr>
                              <m:ctrlPr>
                                <a:rPr lang="en-US" b="0" i="1">
                                  <a:latin typeface="Cambria Math" panose="02040503050406030204" pitchFamily="18" charset="0"/>
                                </a:rPr>
                              </m:ctrlPr>
                            </m:sSubPr>
                            <m:e>
                              <m:r>
                                <a:rPr lang="en-US" b="1" i="1">
                                  <a:latin typeface="Cambria Math" panose="02040503050406030204" pitchFamily="18" charset="0"/>
                                </a:rPr>
                                <m:t>𝑷𝒓𝒆𝒅𝒊𝒄𝒕𝒆𝒅</m:t>
                              </m:r>
                              <m:r>
                                <a:rPr lang="en-US" b="0" i="0">
                                  <a:latin typeface="Cambria Math" panose="02040503050406030204" pitchFamily="18" charset="0"/>
                                </a:rPr>
                                <m:t> </m:t>
                              </m:r>
                              <m:r>
                                <a:rPr lang="en-US" b="1" i="1">
                                  <a:latin typeface="Cambria Math" panose="02040503050406030204" pitchFamily="18" charset="0"/>
                                </a:rPr>
                                <m:t>𝒂𝒈𝒆</m:t>
                              </m:r>
                            </m:e>
                            <m:sub>
                              <m:r>
                                <a:rPr lang="en-US" b="1" i="1">
                                  <a:latin typeface="Cambria Math" panose="02040503050406030204" pitchFamily="18" charset="0"/>
                                </a:rPr>
                                <m:t>𝒖𝒏𝒄𝒐𝒓𝒓𝒆𝒄𝒕𝒆𝒅</m:t>
                              </m:r>
                            </m:sub>
                          </m:sSub>
                          <m:r>
                            <a:rPr lang="en-US" b="0" i="0">
                              <a:latin typeface="Cambria Math" panose="02040503050406030204" pitchFamily="18" charset="0"/>
                            </a:rPr>
                            <m:t>−(</m:t>
                          </m:r>
                          <m:r>
                            <a:rPr lang="en-US" b="1" i="1">
                              <a:latin typeface="Cambria Math" panose="02040503050406030204" pitchFamily="18" charset="0"/>
                            </a:rPr>
                            <m:t>𝜶</m:t>
                          </m:r>
                          <m:r>
                            <a:rPr lang="en-US" b="0" i="0">
                              <a:latin typeface="Cambria Math" panose="02040503050406030204" pitchFamily="18" charset="0"/>
                            </a:rPr>
                            <m:t>∗</m:t>
                          </m:r>
                          <m:r>
                            <a:rPr lang="en-US" b="1" i="1">
                              <a:latin typeface="Cambria Math" panose="02040503050406030204" pitchFamily="18" charset="0"/>
                            </a:rPr>
                            <m:t>𝑪𝑨</m:t>
                          </m:r>
                          <m:r>
                            <a:rPr lang="en-US" b="0" i="0">
                              <a:latin typeface="Cambria Math" panose="02040503050406030204" pitchFamily="18" charset="0"/>
                            </a:rPr>
                            <m:t>+</m:t>
                          </m:r>
                          <m:r>
                            <a:rPr lang="en-US" b="1" i="1">
                              <a:latin typeface="Cambria Math" panose="02040503050406030204" pitchFamily="18" charset="0"/>
                            </a:rPr>
                            <m:t>𝜷</m:t>
                          </m:r>
                        </m:e>
                      </m:d>
                    </m:oMath>
                  </m:oMathPara>
                </a14:m>
                <a:endParaRPr lang="en-US" dirty="0"/>
              </a:p>
            </p:txBody>
          </p:sp>
        </mc:Choice>
        <mc:Fallback xmlns="">
          <p:sp>
            <p:nvSpPr>
              <p:cNvPr id="7" name="Rechteck 6"/>
              <p:cNvSpPr>
                <a:spLocks noRot="1" noChangeAspect="1" noMove="1" noResize="1" noEditPoints="1" noAdjustHandles="1" noChangeArrowheads="1" noChangeShapeType="1" noTextEdit="1"/>
              </p:cNvSpPr>
              <p:nvPr/>
            </p:nvSpPr>
            <p:spPr>
              <a:xfrm>
                <a:off x="1967024" y="1924768"/>
                <a:ext cx="7772400" cy="369332"/>
              </a:xfrm>
              <a:prstGeom prst="rect">
                <a:avLst/>
              </a:prstGeom>
              <a:blipFill>
                <a:blip r:embed="rId4"/>
                <a:stretch>
                  <a:fillRect t="-121667" r="-6588" b="-188333"/>
                </a:stretch>
              </a:blipFill>
            </p:spPr>
            <p:txBody>
              <a:bodyPr/>
              <a:lstStyle/>
              <a:p>
                <a:r>
                  <a:rPr lang="en-US">
                    <a:noFill/>
                  </a:rPr>
                  <a:t> </a:t>
                </a:r>
              </a:p>
            </p:txBody>
          </p:sp>
        </mc:Fallback>
      </mc:AlternateContent>
      <p:cxnSp>
        <p:nvCxnSpPr>
          <p:cNvPr id="9" name="Gerade Verbindung mit Pfeil 8"/>
          <p:cNvCxnSpPr>
            <a:stCxn id="5" idx="3"/>
          </p:cNvCxnSpPr>
          <p:nvPr/>
        </p:nvCxnSpPr>
        <p:spPr>
          <a:xfrm flipV="1">
            <a:off x="4890977" y="4253023"/>
            <a:ext cx="1828800" cy="25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feld 10"/>
          <p:cNvSpPr txBox="1"/>
          <p:nvPr/>
        </p:nvSpPr>
        <p:spPr>
          <a:xfrm>
            <a:off x="4008474" y="2231457"/>
            <a:ext cx="4334539" cy="261610"/>
          </a:xfrm>
          <a:prstGeom prst="rect">
            <a:avLst/>
          </a:prstGeom>
          <a:noFill/>
        </p:spPr>
        <p:txBody>
          <a:bodyPr wrap="square" rtlCol="0">
            <a:spAutoFit/>
          </a:bodyPr>
          <a:lstStyle/>
          <a:p>
            <a:r>
              <a:rPr lang="el-GR" sz="1100" dirty="0" smtClean="0">
                <a:latin typeface="Cambria Math" panose="02040503050406030204" pitchFamily="18" charset="0"/>
                <a:ea typeface="Cambria Math" panose="02040503050406030204" pitchFamily="18" charset="0"/>
              </a:rPr>
              <a:t>α</a:t>
            </a:r>
            <a:r>
              <a:rPr lang="de-DE" sz="1100" dirty="0" smtClean="0">
                <a:latin typeface="Cambria Math" panose="02040503050406030204" pitchFamily="18" charset="0"/>
                <a:ea typeface="Cambria Math" panose="02040503050406030204" pitchFamily="18" charset="0"/>
              </a:rPr>
              <a:t> = </a:t>
            </a:r>
            <a:r>
              <a:rPr lang="de-DE" sz="1100" dirty="0" err="1" smtClean="0">
                <a:latin typeface="Cambria Math" panose="02040503050406030204" pitchFamily="18" charset="0"/>
                <a:ea typeface="Cambria Math" panose="02040503050406030204" pitchFamily="18" charset="0"/>
              </a:rPr>
              <a:t>slope</a:t>
            </a:r>
            <a:r>
              <a:rPr lang="de-DE" sz="1100" dirty="0" smtClean="0">
                <a:latin typeface="Cambria Math" panose="02040503050406030204" pitchFamily="18" charset="0"/>
                <a:ea typeface="Cambria Math" panose="02040503050406030204" pitchFamily="18" charset="0"/>
              </a:rPr>
              <a:t>; </a:t>
            </a:r>
            <a:r>
              <a:rPr lang="el-GR" sz="1100" dirty="0" smtClean="0">
                <a:latin typeface="Cambria Math" panose="02040503050406030204" pitchFamily="18" charset="0"/>
                <a:ea typeface="Cambria Math" panose="02040503050406030204" pitchFamily="18" charset="0"/>
              </a:rPr>
              <a:t>β</a:t>
            </a:r>
            <a:r>
              <a:rPr lang="de-DE" sz="1100" dirty="0" smtClean="0">
                <a:latin typeface="Cambria Math" panose="02040503050406030204" pitchFamily="18" charset="0"/>
                <a:ea typeface="Cambria Math" panose="02040503050406030204" pitchFamily="18" charset="0"/>
              </a:rPr>
              <a:t> = </a:t>
            </a:r>
            <a:r>
              <a:rPr lang="de-DE" sz="1100" dirty="0" err="1" smtClean="0">
                <a:latin typeface="Cambria Math" panose="02040503050406030204" pitchFamily="18" charset="0"/>
                <a:ea typeface="Cambria Math" panose="02040503050406030204" pitchFamily="18" charset="0"/>
              </a:rPr>
              <a:t>intercept</a:t>
            </a:r>
            <a:r>
              <a:rPr lang="de-DE" sz="1100" dirty="0" smtClean="0">
                <a:latin typeface="Cambria Math" panose="02040503050406030204" pitchFamily="18" charset="0"/>
                <a:ea typeface="Cambria Math" panose="02040503050406030204" pitchFamily="18" charset="0"/>
              </a:rPr>
              <a:t> </a:t>
            </a:r>
            <a:r>
              <a:rPr lang="de-DE" sz="1100" dirty="0" err="1" smtClean="0">
                <a:latin typeface="Cambria Math" panose="02040503050406030204" pitchFamily="18" charset="0"/>
                <a:ea typeface="Cambria Math" panose="02040503050406030204" pitchFamily="18" charset="0"/>
              </a:rPr>
              <a:t>from</a:t>
            </a:r>
            <a:r>
              <a:rPr lang="de-DE" sz="1100" dirty="0" smtClean="0">
                <a:latin typeface="Cambria Math" panose="02040503050406030204" pitchFamily="18" charset="0"/>
                <a:ea typeface="Cambria Math" panose="02040503050406030204" pitchFamily="18" charset="0"/>
              </a:rPr>
              <a:t> linear </a:t>
            </a:r>
            <a:r>
              <a:rPr lang="de-DE" sz="1100" dirty="0" err="1" smtClean="0">
                <a:latin typeface="Cambria Math" panose="02040503050406030204" pitchFamily="18" charset="0"/>
                <a:ea typeface="Cambria Math" panose="02040503050406030204" pitchFamily="18" charset="0"/>
              </a:rPr>
              <a:t>model</a:t>
            </a:r>
            <a:r>
              <a:rPr lang="de-DE" sz="1100" dirty="0" smtClean="0">
                <a:latin typeface="Cambria Math" panose="02040503050406030204" pitchFamily="18" charset="0"/>
                <a:ea typeface="Cambria Math" panose="02040503050406030204" pitchFamily="18" charset="0"/>
              </a:rPr>
              <a:t> </a:t>
            </a:r>
            <a:r>
              <a:rPr lang="de-DE" sz="1100" dirty="0" err="1" smtClean="0">
                <a:latin typeface="Cambria Math" panose="02040503050406030204" pitchFamily="18" charset="0"/>
                <a:ea typeface="Cambria Math" panose="02040503050406030204" pitchFamily="18" charset="0"/>
              </a:rPr>
              <a:t>of</a:t>
            </a:r>
            <a:r>
              <a:rPr lang="de-DE" sz="1100" dirty="0" smtClean="0">
                <a:latin typeface="Cambria Math" panose="02040503050406030204" pitchFamily="18" charset="0"/>
                <a:ea typeface="Cambria Math" panose="02040503050406030204" pitchFamily="18" charset="0"/>
              </a:rPr>
              <a:t> CA X BPAD</a:t>
            </a:r>
            <a:endParaRPr lang="en-US" sz="1100" dirty="0">
              <a:latin typeface="Cambria Math" panose="02040503050406030204" pitchFamily="18" charset="0"/>
              <a:ea typeface="Cambria Math" panose="02040503050406030204" pitchFamily="18" charset="0"/>
            </a:endParaRPr>
          </a:p>
        </p:txBody>
      </p:sp>
      <p:pic>
        <p:nvPicPr>
          <p:cNvPr id="2" name="Grafik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5270" y="2778837"/>
            <a:ext cx="4422315" cy="2948210"/>
          </a:xfrm>
          <a:prstGeom prst="rect">
            <a:avLst/>
          </a:prstGeom>
        </p:spPr>
      </p:pic>
      <p:sp>
        <p:nvSpPr>
          <p:cNvPr id="4" name="Rechteck 3"/>
          <p:cNvSpPr/>
          <p:nvPr/>
        </p:nvSpPr>
        <p:spPr>
          <a:xfrm>
            <a:off x="8410002" y="3187700"/>
            <a:ext cx="57785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8313023" y="3156178"/>
            <a:ext cx="717550" cy="223138"/>
          </a:xfrm>
          <a:prstGeom prst="rect">
            <a:avLst/>
          </a:prstGeom>
          <a:noFill/>
        </p:spPr>
        <p:txBody>
          <a:bodyPr wrap="square" rtlCol="0">
            <a:spAutoFit/>
          </a:bodyPr>
          <a:lstStyle/>
          <a:p>
            <a:r>
              <a:rPr lang="en-US" sz="850" dirty="0" smtClean="0">
                <a:latin typeface="Arial" panose="020B0604020202020204" pitchFamily="34" charset="0"/>
                <a:cs typeface="Arial" panose="020B0604020202020204" pitchFamily="34" charset="0"/>
              </a:rPr>
              <a:t>0, p = 1.0</a:t>
            </a:r>
            <a:endParaRPr lang="en-US" sz="8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40849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en-US" sz="2800" dirty="0" smtClean="0">
                <a:solidFill>
                  <a:schemeClr val="accent4">
                    <a:lumMod val="50000"/>
                  </a:schemeClr>
                </a:solidFill>
              </a:rPr>
              <a:t>Precision in brain age prediction is comparable across FDG and MRI</a:t>
            </a:r>
            <a:endParaRPr lang="en-US" sz="2800" dirty="0">
              <a:solidFill>
                <a:schemeClr val="accent4">
                  <a:lumMod val="50000"/>
                </a:schemeClr>
              </a:solidFill>
            </a:endParaRPr>
          </a:p>
        </p:txBody>
      </p:sp>
      <p:graphicFrame>
        <p:nvGraphicFramePr>
          <p:cNvPr id="4" name="Tabelle 3"/>
          <p:cNvGraphicFramePr>
            <a:graphicFrameLocks noGrp="1"/>
          </p:cNvGraphicFramePr>
          <p:nvPr>
            <p:extLst>
              <p:ext uri="{D42A27DB-BD31-4B8C-83A1-F6EECF244321}">
                <p14:modId xmlns:p14="http://schemas.microsoft.com/office/powerpoint/2010/main" val="165552251"/>
              </p:ext>
            </p:extLst>
          </p:nvPr>
        </p:nvGraphicFramePr>
        <p:xfrm>
          <a:off x="1834250" y="2278197"/>
          <a:ext cx="8244254" cy="3345724"/>
        </p:xfrm>
        <a:graphic>
          <a:graphicData uri="http://schemas.openxmlformats.org/drawingml/2006/table">
            <a:tbl>
              <a:tblPr firstRow="1" bandRow="1">
                <a:tableStyleId>{5940675A-B579-460E-94D1-54222C63F5DA}</a:tableStyleId>
              </a:tblPr>
              <a:tblGrid>
                <a:gridCol w="2297967">
                  <a:extLst>
                    <a:ext uri="{9D8B030D-6E8A-4147-A177-3AD203B41FA5}">
                      <a16:colId xmlns:a16="http://schemas.microsoft.com/office/drawing/2014/main" val="1137853310"/>
                    </a:ext>
                  </a:extLst>
                </a:gridCol>
                <a:gridCol w="940335">
                  <a:extLst>
                    <a:ext uri="{9D8B030D-6E8A-4147-A177-3AD203B41FA5}">
                      <a16:colId xmlns:a16="http://schemas.microsoft.com/office/drawing/2014/main" val="79700691"/>
                    </a:ext>
                  </a:extLst>
                </a:gridCol>
                <a:gridCol w="859617">
                  <a:extLst>
                    <a:ext uri="{9D8B030D-6E8A-4147-A177-3AD203B41FA5}">
                      <a16:colId xmlns:a16="http://schemas.microsoft.com/office/drawing/2014/main" val="2458498697"/>
                    </a:ext>
                  </a:extLst>
                </a:gridCol>
                <a:gridCol w="1143318">
                  <a:extLst>
                    <a:ext uri="{9D8B030D-6E8A-4147-A177-3AD203B41FA5}">
                      <a16:colId xmlns:a16="http://schemas.microsoft.com/office/drawing/2014/main" val="2853944678"/>
                    </a:ext>
                  </a:extLst>
                </a:gridCol>
                <a:gridCol w="1109437">
                  <a:extLst>
                    <a:ext uri="{9D8B030D-6E8A-4147-A177-3AD203B41FA5}">
                      <a16:colId xmlns:a16="http://schemas.microsoft.com/office/drawing/2014/main" val="3390773881"/>
                    </a:ext>
                  </a:extLst>
                </a:gridCol>
                <a:gridCol w="957580">
                  <a:extLst>
                    <a:ext uri="{9D8B030D-6E8A-4147-A177-3AD203B41FA5}">
                      <a16:colId xmlns:a16="http://schemas.microsoft.com/office/drawing/2014/main" val="772560125"/>
                    </a:ext>
                  </a:extLst>
                </a:gridCol>
                <a:gridCol w="936000">
                  <a:extLst>
                    <a:ext uri="{9D8B030D-6E8A-4147-A177-3AD203B41FA5}">
                      <a16:colId xmlns:a16="http://schemas.microsoft.com/office/drawing/2014/main" val="4243254692"/>
                    </a:ext>
                  </a:extLst>
                </a:gridCol>
              </a:tblGrid>
              <a:tr h="304136">
                <a:tc gridSpan="7">
                  <a:txBody>
                    <a:bodyPr/>
                    <a:lstStyle/>
                    <a:p>
                      <a:r>
                        <a:rPr lang="en-US" sz="1100" b="0" dirty="0" smtClean="0">
                          <a:latin typeface="Raleway" panose="020B0604020202020204" charset="0"/>
                        </a:rPr>
                        <a:t>Table 2. Precision of predicting</a:t>
                      </a:r>
                      <a:r>
                        <a:rPr lang="en-US" sz="1100" b="0" baseline="0" dirty="0" smtClean="0">
                          <a:latin typeface="Raleway" panose="020B0604020202020204" charset="0"/>
                        </a:rPr>
                        <a:t> chronological age from FDG-PET and MRI scans. For </a:t>
                      </a:r>
                      <a:r>
                        <a:rPr lang="en-US" sz="1100" b="0" baseline="0" dirty="0" err="1" smtClean="0">
                          <a:latin typeface="Raleway" panose="020B0604020202020204" charset="0"/>
                        </a:rPr>
                        <a:t>CN_validation</a:t>
                      </a:r>
                      <a:r>
                        <a:rPr lang="en-US" sz="1100" b="0" baseline="0" dirty="0" smtClean="0">
                          <a:latin typeface="Raleway" panose="020B0604020202020204" charset="0"/>
                        </a:rPr>
                        <a:t> and MCI, results of the first model and metrics over all five models are shown.</a:t>
                      </a:r>
                      <a:endParaRPr lang="en-US" sz="1100" b="0" dirty="0">
                        <a:latin typeface="Raleway" panose="020B0604020202020204" charset="0"/>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pPr algn="ct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639995409"/>
                  </a:ext>
                </a:extLst>
              </a:tr>
              <a:tr h="300388">
                <a:tc>
                  <a:txBody>
                    <a:bodyPr/>
                    <a:lstStyle/>
                    <a:p>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400" b="1" dirty="0" smtClean="0">
                          <a:latin typeface="Raleway" panose="020B0604020202020204" charset="0"/>
                        </a:rPr>
                        <a:t>CN</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smtClean="0">
                          <a:ln>
                            <a:noFill/>
                          </a:ln>
                          <a:solidFill>
                            <a:srgbClr val="000000"/>
                          </a:solidFill>
                          <a:effectLst/>
                          <a:uLnTx/>
                          <a:uFillTx/>
                          <a:latin typeface="Raleway" panose="020B0604020202020204" charset="0"/>
                          <a:ea typeface="+mn-ea"/>
                          <a:cs typeface="+mn-cs"/>
                        </a:rPr>
                        <a:t>CN_validation</a:t>
                      </a:r>
                      <a:endParaRPr kumimoji="0" lang="en-US" sz="1400" b="1"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b="1" dirty="0" smtClean="0">
                          <a:latin typeface="Raleway" panose="020B0604020202020204" charset="0"/>
                        </a:rPr>
                        <a:t>MCI</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89365705"/>
                  </a:ext>
                </a:extLst>
              </a:tr>
              <a:tr h="338667">
                <a:tc>
                  <a:txBody>
                    <a:bodyPr/>
                    <a:lstStyle/>
                    <a:p>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endParaRPr lang="en-US" sz="14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endParaRPr lang="en-US" sz="14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endParaRPr lang="en-US" sz="14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4063509152"/>
                  </a:ext>
                </a:extLst>
              </a:tr>
              <a:tr h="327527">
                <a:tc>
                  <a:txBody>
                    <a:bodyPr/>
                    <a:lstStyle/>
                    <a:p>
                      <a:endParaRPr lang="en-US" sz="1400" b="1" i="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dirty="0" smtClean="0">
                          <a:latin typeface="Raleway" panose="020B0604020202020204" charset="0"/>
                        </a:rPr>
                        <a:t>FDG</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dirty="0" smtClean="0">
                          <a:latin typeface="Raleway" panose="020B0604020202020204" charset="0"/>
                        </a:rPr>
                        <a:t>MRI</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400" b="1" dirty="0" smtClean="0">
                          <a:latin typeface="Raleway" panose="020B0604020202020204" charset="0"/>
                        </a:rPr>
                        <a:t>FDG</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algn="ctr"/>
                      <a:r>
                        <a:rPr lang="en-US" sz="1400" b="1" dirty="0" smtClean="0">
                          <a:latin typeface="Raleway" panose="020B0604020202020204" charset="0"/>
                        </a:rPr>
                        <a:t>MRI</a:t>
                      </a:r>
                      <a:endParaRPr lang="en-US" sz="1400" b="1" dirty="0">
                        <a:latin typeface="Raleway" panose="020B060402020202020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dirty="0" smtClean="0">
                          <a:latin typeface="Raleway" panose="020B0604020202020204" charset="0"/>
                        </a:rPr>
                        <a:t>FDG</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dirty="0" smtClean="0">
                          <a:latin typeface="Raleway" panose="020B0604020202020204" charset="0"/>
                        </a:rPr>
                        <a:t>MRI</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2399561975"/>
                  </a:ext>
                </a:extLst>
              </a:tr>
              <a:tr h="306873">
                <a:tc>
                  <a:txBody>
                    <a:bodyPr/>
                    <a:lstStyle/>
                    <a:p>
                      <a:r>
                        <a:rPr lang="en-US" sz="1400" b="1" i="1" dirty="0" smtClean="0">
                          <a:latin typeface="Raleway" panose="020B0604020202020204" charset="0"/>
                        </a:rPr>
                        <a:t>n </a:t>
                      </a:r>
                      <a:r>
                        <a:rPr lang="en-US" sz="1400" b="1" i="0" dirty="0" smtClean="0">
                          <a:latin typeface="Raleway" panose="020B0604020202020204" charset="0"/>
                        </a:rPr>
                        <a:t>total</a:t>
                      </a:r>
                      <a:endParaRPr lang="en-US" sz="1400" b="1" i="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0" dirty="0" smtClean="0">
                          <a:latin typeface="Raleway" panose="020B0604020202020204" charset="0"/>
                        </a:rPr>
                        <a:t>345</a:t>
                      </a:r>
                      <a:r>
                        <a:rPr lang="en-US" sz="1200" b="0" dirty="0" smtClean="0">
                          <a:latin typeface="Helvetica" pitchFamily="2" charset="0"/>
                        </a:rPr>
                        <a:t>⁺</a:t>
                      </a:r>
                      <a:endParaRPr lang="en-US" sz="1200" b="0" dirty="0" smtClean="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0" dirty="0" smtClean="0">
                          <a:latin typeface="Raleway" panose="020B0604020202020204" charset="0"/>
                        </a:rPr>
                        <a:t>345</a:t>
                      </a:r>
                      <a:r>
                        <a:rPr lang="en-US" sz="1200" b="0" dirty="0" smtClean="0">
                          <a:latin typeface="Helvetica" pitchFamily="2" charset="0"/>
                        </a:rPr>
                        <a:t>⁺</a:t>
                      </a:r>
                      <a:endParaRPr lang="en-US" sz="1200" b="0" dirty="0" smtClean="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b="0" dirty="0" smtClean="0">
                          <a:latin typeface="Raleway" panose="020B0604020202020204" charset="0"/>
                        </a:rPr>
                        <a:t>59</a:t>
                      </a:r>
                      <a:r>
                        <a:rPr lang="en-US" sz="1200" b="0" dirty="0" smtClean="0">
                          <a:latin typeface="Helvetica" pitchFamily="2" charset="0"/>
                        </a:rPr>
                        <a:t>⁺</a:t>
                      </a:r>
                      <a:endParaRPr lang="en-US" sz="1200" b="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algn="ctr"/>
                      <a:r>
                        <a:rPr lang="en-US" sz="1200" b="0" dirty="0" smtClean="0">
                          <a:latin typeface="Raleway" panose="020B0604020202020204" charset="0"/>
                        </a:rPr>
                        <a:t>59</a:t>
                      </a:r>
                      <a:r>
                        <a:rPr lang="en-US" sz="1200" b="0" dirty="0" smtClean="0">
                          <a:latin typeface="Helvetica" pitchFamily="2" charset="0"/>
                        </a:rPr>
                        <a:t>⁺</a:t>
                      </a:r>
                      <a:endParaRPr lang="en-US" sz="1200" b="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0" dirty="0" smtClean="0">
                          <a:latin typeface="Raleway" panose="020B0604020202020204" charset="0"/>
                        </a:rPr>
                        <a:t>621</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0" dirty="0" smtClean="0">
                          <a:latin typeface="Raleway" panose="020B0604020202020204" charset="0"/>
                        </a:rPr>
                        <a:t>621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663410445"/>
                  </a:ext>
                </a:extLst>
              </a:tr>
              <a:tr h="309567">
                <a:tc>
                  <a:txBody>
                    <a:bodyPr/>
                    <a:lstStyle/>
                    <a:p>
                      <a:r>
                        <a:rPr lang="en-US" sz="1400" b="1" dirty="0" smtClean="0">
                          <a:latin typeface="Raleway" panose="020B0604020202020204" charset="0"/>
                        </a:rPr>
                        <a:t>MAE</a:t>
                      </a:r>
                      <a:endParaRPr lang="en-US" sz="1400" b="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1.99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1.89</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1200" dirty="0" smtClean="0">
                          <a:latin typeface="Raleway" panose="020B0604020202020204" charset="0"/>
                        </a:rPr>
                        <a:t>1.83</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algn="ctr"/>
                      <a:r>
                        <a:rPr lang="en-US" sz="1200" dirty="0" smtClean="0">
                          <a:latin typeface="Raleway" panose="020B0604020202020204" charset="0"/>
                        </a:rPr>
                        <a:t>2.42</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1.94</a:t>
                      </a:r>
                    </a:p>
                  </a:txBody>
                  <a:tcPr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2.66</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049810509"/>
                  </a:ext>
                </a:extLst>
              </a:tr>
              <a:tr h="297193">
                <a:tc>
                  <a:txBody>
                    <a:bodyPr/>
                    <a:lstStyle/>
                    <a:p>
                      <a:pPr marL="271463" indent="0"/>
                      <a:r>
                        <a:rPr lang="en-US" sz="1050" dirty="0" smtClean="0">
                          <a:latin typeface="Raleway" panose="020B0604020202020204" charset="0"/>
                        </a:rPr>
                        <a:t>Mean (SD) over 5 models</a:t>
                      </a:r>
                      <a:endParaRPr lang="en-US" sz="105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1200" dirty="0" smtClean="0">
                          <a:latin typeface="Raleway" panose="020B0604020202020204" charset="0"/>
                        </a:rPr>
                        <a:t>2.04</a:t>
                      </a:r>
                      <a:r>
                        <a:rPr lang="en-US" sz="1200" baseline="0" dirty="0" smtClean="0">
                          <a:latin typeface="Raleway" panose="020B0604020202020204" charset="0"/>
                        </a:rPr>
                        <a:t> (</a:t>
                      </a:r>
                      <a:r>
                        <a:rPr lang="en-US" sz="1200" dirty="0" smtClean="0">
                          <a:latin typeface="Raleway" panose="020B0604020202020204" charset="0"/>
                        </a:rPr>
                        <a:t>0.30)</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algn="ctr"/>
                      <a:r>
                        <a:rPr lang="en-US" sz="1200" dirty="0" smtClean="0">
                          <a:latin typeface="Raleway" panose="020B0604020202020204" charset="0"/>
                        </a:rPr>
                        <a:t>2.45 (0.19)</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2.17 (0.44)</a:t>
                      </a:r>
                    </a:p>
                  </a:txBody>
                  <a:tcPr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2.57 (0.11)</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254646216"/>
                  </a:ext>
                </a:extLst>
              </a:tr>
              <a:tr h="315841">
                <a:tc>
                  <a:txBody>
                    <a:bodyPr/>
                    <a:lstStyle/>
                    <a:p>
                      <a:r>
                        <a:rPr lang="en-US" sz="1400" b="1" dirty="0" smtClean="0">
                          <a:latin typeface="Raleway" panose="020B0604020202020204" charset="0"/>
                        </a:rPr>
                        <a:t>Mean</a:t>
                      </a:r>
                      <a:r>
                        <a:rPr lang="en-US" sz="1400" b="1" baseline="0" dirty="0" smtClean="0">
                          <a:latin typeface="Raleway" panose="020B0604020202020204" charset="0"/>
                        </a:rPr>
                        <a:t> difference</a:t>
                      </a:r>
                      <a:endParaRPr lang="en-US" sz="1400" b="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-0.10</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DEAB9"/>
                    </a:solidFill>
                  </a:tcPr>
                </a:tc>
                <a:tc>
                  <a:txBody>
                    <a:bodyPr/>
                    <a:lstStyle/>
                    <a:p>
                      <a:pPr algn="ctr"/>
                      <a:r>
                        <a:rPr lang="en-US" sz="1200" dirty="0" smtClean="0">
                          <a:latin typeface="Raleway" panose="020B0604020202020204" charset="0"/>
                        </a:rPr>
                        <a:t>-0.05</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dirty="0" smtClean="0">
                          <a:latin typeface="Raleway" panose="020B0604020202020204" charset="0"/>
                        </a:rPr>
                        <a:t>-0.80</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DEAB9"/>
                    </a:solidFill>
                  </a:tcPr>
                </a:tc>
                <a:tc>
                  <a:txBody>
                    <a:bodyPr/>
                    <a:lstStyle/>
                    <a:p>
                      <a:pPr algn="ctr"/>
                      <a:r>
                        <a:rPr lang="en-US" sz="1200" dirty="0" smtClean="0">
                          <a:latin typeface="Raleway" panose="020B0604020202020204" charset="0"/>
                        </a:rPr>
                        <a:t>-0.80</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dirty="0" smtClean="0">
                          <a:latin typeface="Raleway" panose="020B0604020202020204" charset="0"/>
                        </a:rPr>
                        <a:t>0.78</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DEAB9"/>
                    </a:solidFill>
                  </a:tcPr>
                </a:tc>
                <a:tc>
                  <a:txBody>
                    <a:bodyPr/>
                    <a:lstStyle/>
                    <a:p>
                      <a:pPr algn="ctr"/>
                      <a:r>
                        <a:rPr lang="en-US" sz="1200" dirty="0" smtClean="0">
                          <a:latin typeface="Raleway" panose="020B0604020202020204" charset="0"/>
                        </a:rPr>
                        <a:t>1.15</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2335721869"/>
                  </a:ext>
                </a:extLst>
              </a:tr>
              <a:tr h="291455">
                <a:tc>
                  <a:txBody>
                    <a:bodyPr/>
                    <a:lstStyle/>
                    <a:p>
                      <a:pPr marL="271463" marR="0" lvl="0" indent="0" algn="l" defTabSz="1219170" rtl="0" eaLnBrk="1" fontAlgn="auto" latinLnBrk="0" hangingPunct="1">
                        <a:lnSpc>
                          <a:spcPct val="100000"/>
                        </a:lnSpc>
                        <a:spcBef>
                          <a:spcPts val="0"/>
                        </a:spcBef>
                        <a:spcAft>
                          <a:spcPts val="0"/>
                        </a:spcAft>
                        <a:buClrTx/>
                        <a:buSzTx/>
                        <a:buFontTx/>
                        <a:buNone/>
                        <a:tabLst/>
                        <a:defRPr/>
                      </a:pPr>
                      <a:r>
                        <a:rPr lang="en-US" sz="1050" dirty="0" smtClean="0">
                          <a:latin typeface="Raleway" panose="020B0604020202020204" charset="0"/>
                        </a:rPr>
                        <a:t>Mean (SD) over 5 models</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algn="ctr"/>
                      <a:r>
                        <a:rPr lang="en-US" sz="1200" dirty="0" smtClean="0">
                          <a:latin typeface="Raleway" panose="020B0604020202020204" charset="0"/>
                        </a:rPr>
                        <a:t>-</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dirty="0" smtClean="0">
                          <a:latin typeface="Raleway" panose="020B0604020202020204" charset="0"/>
                        </a:rPr>
                        <a:t>-0.66 (0.41)</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algn="ctr"/>
                      <a:r>
                        <a:rPr lang="en-US" sz="1200" dirty="0" smtClean="0">
                          <a:latin typeface="Raleway" panose="020B0604020202020204" charset="0"/>
                        </a:rPr>
                        <a:t>-0.92</a:t>
                      </a:r>
                      <a:r>
                        <a:rPr lang="en-US" sz="1200" baseline="0" dirty="0" smtClean="0">
                          <a:latin typeface="Raleway" panose="020B0604020202020204" charset="0"/>
                        </a:rPr>
                        <a:t> (</a:t>
                      </a:r>
                      <a:r>
                        <a:rPr lang="en-US" sz="1200" dirty="0" smtClean="0">
                          <a:latin typeface="Raleway" panose="020B0604020202020204" charset="0"/>
                        </a:rPr>
                        <a:t>0.16)</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dirty="0" smtClean="0">
                          <a:latin typeface="Raleway" panose="020B0604020202020204" charset="0"/>
                        </a:rPr>
                        <a:t>0.67 (0.21)</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algn="ctr"/>
                      <a:r>
                        <a:rPr lang="en-US" sz="1200" dirty="0" smtClean="0">
                          <a:latin typeface="Raleway" panose="020B0604020202020204" charset="0"/>
                        </a:rPr>
                        <a:t>1.42 (0.16)</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2845686363"/>
                  </a:ext>
                </a:extLst>
              </a:tr>
              <a:tr h="427081">
                <a:tc gridSpan="6">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b="0" i="1" dirty="0" smtClean="0">
                          <a:latin typeface="Helvetica" pitchFamily="2" charset="0"/>
                        </a:rPr>
                        <a:t>Notes. </a:t>
                      </a:r>
                      <a:r>
                        <a:rPr lang="en-US" sz="800" b="0" dirty="0" smtClean="0">
                          <a:latin typeface="Helvetica" pitchFamily="2" charset="0"/>
                        </a:rPr>
                        <a:t>*A</a:t>
                      </a:r>
                      <a:r>
                        <a:rPr lang="en-US" sz="800" dirty="0" smtClean="0">
                          <a:latin typeface="Raleway" panose="020B0604020202020204"/>
                        </a:rPr>
                        <a:t>fter </a:t>
                      </a:r>
                      <a:r>
                        <a:rPr lang="en-US" sz="800" dirty="0" smtClean="0">
                          <a:latin typeface="Raleway" panose="020B0604020202020204"/>
                        </a:rPr>
                        <a:t>outlier exclusion using CN train set (IQR &gt; 6)</a:t>
                      </a:r>
                    </a:p>
                    <a:p>
                      <a:pPr marL="271463" marR="0" lvl="0" indent="0" algn="l" defTabSz="1219170" rtl="0" eaLnBrk="1" fontAlgn="auto" latinLnBrk="0" hangingPunct="1">
                        <a:lnSpc>
                          <a:spcPct val="100000"/>
                        </a:lnSpc>
                        <a:spcBef>
                          <a:spcPts val="0"/>
                        </a:spcBef>
                        <a:spcAft>
                          <a:spcPts val="0"/>
                        </a:spcAft>
                        <a:buClrTx/>
                        <a:buSzTx/>
                        <a:buFontTx/>
                        <a:buNone/>
                        <a:tabLst/>
                        <a:defRPr/>
                      </a:pPr>
                      <a:endParaRPr lang="en-US" sz="1050" dirty="0" smtClean="0">
                        <a:latin typeface="Raleway" panose="020B0604020202020204" charset="0"/>
                      </a:endParaRP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latin typeface="Raleway" panose="020B060402020202020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8777418"/>
                  </a:ext>
                </a:extLst>
              </a:tr>
            </a:tbl>
          </a:graphicData>
        </a:graphic>
      </p:graphicFrame>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7959" y="2989897"/>
            <a:ext cx="466712" cy="305585"/>
          </a:xfrm>
          <a:prstGeom prst="rect">
            <a:avLst/>
          </a:prstGeom>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9531" y="2970280"/>
            <a:ext cx="578713" cy="317103"/>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5571" y="2987581"/>
            <a:ext cx="466712" cy="305585"/>
          </a:xfrm>
          <a:prstGeom prst="rect">
            <a:avLst/>
          </a:prstGeom>
        </p:spPr>
      </p:pic>
    </p:spTree>
    <p:extLst>
      <p:ext uri="{BB962C8B-B14F-4D97-AF65-F5344CB8AC3E}">
        <p14:creationId xmlns:p14="http://schemas.microsoft.com/office/powerpoint/2010/main" val="6941931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sz="quarter" idx="13"/>
          </p:nvPr>
        </p:nvSpPr>
        <p:spPr/>
        <p:txBody>
          <a:bodyPr>
            <a:normAutofit/>
          </a:bodyPr>
          <a:lstStyle/>
          <a:p>
            <a:pPr marL="342900" indent="-342900">
              <a:buFontTx/>
              <a:buChar char="-"/>
            </a:pPr>
            <a:endParaRPr lang="en-US" sz="2400" dirty="0" smtClean="0"/>
          </a:p>
          <a:p>
            <a:pPr marL="342900" indent="-342900">
              <a:buFontTx/>
              <a:buChar char="-"/>
            </a:pPr>
            <a:r>
              <a:rPr lang="en-US" sz="2400" dirty="0" smtClean="0"/>
              <a:t>Cognitive Function (CF): </a:t>
            </a:r>
            <a:endParaRPr lang="en-US" sz="2400" dirty="0" smtClean="0"/>
          </a:p>
          <a:p>
            <a:pPr marL="342900" indent="-342900">
              <a:buFontTx/>
              <a:buChar char="-"/>
            </a:pPr>
            <a:r>
              <a:rPr lang="en-US" sz="2400" dirty="0" smtClean="0"/>
              <a:t>Neuropathology </a:t>
            </a:r>
            <a:r>
              <a:rPr lang="en-US" sz="2400" dirty="0" smtClean="0"/>
              <a:t>(NP): </a:t>
            </a:r>
            <a:br>
              <a:rPr lang="en-US" sz="2400" dirty="0" smtClean="0"/>
            </a:br>
            <a:r>
              <a:rPr lang="en-US" sz="2400" dirty="0" smtClean="0"/>
              <a:t/>
            </a:r>
            <a:br>
              <a:rPr lang="en-US" sz="2400" dirty="0" smtClean="0"/>
            </a:br>
            <a:endParaRPr lang="en-US" sz="2400" dirty="0" smtClean="0"/>
          </a:p>
          <a:p>
            <a:pPr marL="342900" indent="-342900">
              <a:buFontTx/>
              <a:buChar char="-"/>
            </a:pPr>
            <a:endParaRPr lang="en-US" sz="2000" dirty="0">
              <a:latin typeface="Raleway" panose="020B0604020202020204"/>
            </a:endParaRPr>
          </a:p>
          <a:p>
            <a:pPr marL="342900" indent="-342900">
              <a:buFontTx/>
              <a:buChar char="-"/>
            </a:pPr>
            <a:endParaRPr lang="en-US" sz="2000" dirty="0" smtClean="0">
              <a:latin typeface="Raleway" panose="020B0604020202020204"/>
            </a:endParaRPr>
          </a:p>
          <a:p>
            <a:pPr marL="342900" indent="-342900">
              <a:buFontTx/>
              <a:buChar char="-"/>
            </a:pPr>
            <a:r>
              <a:rPr lang="en-US" sz="2000" dirty="0" smtClean="0">
                <a:latin typeface="Raleway" panose="020B0604020202020204"/>
              </a:rPr>
              <a:t>Cognitive Decline (CD): Diagnosis after 24 months</a:t>
            </a:r>
            <a:endParaRPr lang="en-US" sz="2000" dirty="0">
              <a:latin typeface="Raleway" panose="020B0604020202020204"/>
            </a:endParaRPr>
          </a:p>
          <a:p>
            <a:pPr marL="342900" indent="-342900">
              <a:buFontTx/>
              <a:buChar char="-"/>
            </a:pPr>
            <a:endParaRPr lang="en-US" sz="2400" dirty="0"/>
          </a:p>
        </p:txBody>
      </p:sp>
      <p:sp>
        <p:nvSpPr>
          <p:cNvPr id="4" name="Titel 3"/>
          <p:cNvSpPr>
            <a:spLocks noGrp="1"/>
          </p:cNvSpPr>
          <p:nvPr>
            <p:ph type="title"/>
          </p:nvPr>
        </p:nvSpPr>
        <p:spPr/>
        <p:txBody>
          <a:bodyPr>
            <a:normAutofit/>
          </a:bodyPr>
          <a:lstStyle/>
          <a:p>
            <a:r>
              <a:rPr lang="en-US" sz="3200" dirty="0" smtClean="0"/>
              <a:t>Association </a:t>
            </a:r>
            <a:r>
              <a:rPr lang="en-US" sz="3200" dirty="0"/>
              <a:t>of BPAD </a:t>
            </a:r>
            <a:r>
              <a:rPr lang="en-US" sz="3200" dirty="0" smtClean="0"/>
              <a:t>with Cognitive </a:t>
            </a:r>
            <a:r>
              <a:rPr lang="en-US" sz="3200" dirty="0"/>
              <a:t>Function, Neuropathology, and Cognitive Decline</a:t>
            </a:r>
          </a:p>
        </p:txBody>
      </p:sp>
      <p:sp>
        <p:nvSpPr>
          <p:cNvPr id="6" name="Geschweifte Klammer rechts 5"/>
          <p:cNvSpPr/>
          <p:nvPr/>
        </p:nvSpPr>
        <p:spPr>
          <a:xfrm>
            <a:off x="7229475" y="1966383"/>
            <a:ext cx="333375" cy="1549549"/>
          </a:xfrm>
          <a:prstGeom prst="rightBrace">
            <a:avLst>
              <a:gd name="adj1" fmla="val 5976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feld 6"/>
          <p:cNvSpPr txBox="1"/>
          <p:nvPr/>
        </p:nvSpPr>
        <p:spPr>
          <a:xfrm>
            <a:off x="7658100" y="2020542"/>
            <a:ext cx="4314825" cy="1384995"/>
          </a:xfrm>
          <a:prstGeom prst="rect">
            <a:avLst/>
          </a:prstGeom>
          <a:noFill/>
        </p:spPr>
        <p:txBody>
          <a:bodyPr wrap="square" rtlCol="0" anchor="ctr">
            <a:spAutoFit/>
          </a:bodyPr>
          <a:lstStyle/>
          <a:p>
            <a:r>
              <a:rPr lang="en-US" sz="1400" b="1" dirty="0" smtClean="0">
                <a:latin typeface="Raleway" panose="020B0604020202020204"/>
              </a:rPr>
              <a:t>Pearson/Spearman Correlations</a:t>
            </a:r>
            <a:br>
              <a:rPr lang="en-US" sz="1400" b="1" dirty="0" smtClean="0">
                <a:latin typeface="Raleway" panose="020B0604020202020204"/>
              </a:rPr>
            </a:br>
            <a:r>
              <a:rPr lang="en-US" sz="1400" dirty="0" smtClean="0">
                <a:latin typeface="Raleway" panose="020B0604020202020204"/>
              </a:rPr>
              <a:t>between BPAD and CF/NP</a:t>
            </a:r>
          </a:p>
          <a:p>
            <a:endParaRPr lang="en-US" sz="1400" b="1" dirty="0" smtClean="0">
              <a:latin typeface="Raleway" panose="020B0604020202020204"/>
            </a:endParaRPr>
          </a:p>
          <a:p>
            <a:r>
              <a:rPr lang="en-US" sz="1400" b="1" dirty="0">
                <a:latin typeface="Raleway" panose="020B0604020202020204"/>
              </a:rPr>
              <a:t>P</a:t>
            </a:r>
            <a:r>
              <a:rPr lang="en-US" sz="1400" b="1" dirty="0" smtClean="0">
                <a:latin typeface="Raleway" panose="020B0604020202020204"/>
              </a:rPr>
              <a:t>artial correlations</a:t>
            </a:r>
            <a:br>
              <a:rPr lang="en-US" sz="1400" b="1" dirty="0" smtClean="0">
                <a:latin typeface="Raleway" panose="020B0604020202020204"/>
              </a:rPr>
            </a:br>
            <a:r>
              <a:rPr lang="en-US" sz="1400" dirty="0" smtClean="0">
                <a:latin typeface="Raleway" panose="020B0604020202020204"/>
              </a:rPr>
              <a:t>between BPAD and CF/NP controlling for age and sex</a:t>
            </a:r>
            <a:endParaRPr lang="en-US" sz="1400" dirty="0">
              <a:latin typeface="Raleway" panose="020B0604020202020204"/>
            </a:endParaRPr>
          </a:p>
        </p:txBody>
      </p:sp>
      <p:sp>
        <p:nvSpPr>
          <p:cNvPr id="8" name="Textfeld 7"/>
          <p:cNvSpPr txBox="1"/>
          <p:nvPr/>
        </p:nvSpPr>
        <p:spPr>
          <a:xfrm>
            <a:off x="7658099" y="4281717"/>
            <a:ext cx="4314825" cy="523220"/>
          </a:xfrm>
          <a:prstGeom prst="rect">
            <a:avLst/>
          </a:prstGeom>
          <a:noFill/>
        </p:spPr>
        <p:txBody>
          <a:bodyPr wrap="square" rtlCol="0" anchor="ctr">
            <a:spAutoFit/>
          </a:bodyPr>
          <a:lstStyle/>
          <a:p>
            <a:r>
              <a:rPr lang="en-US" sz="1400" b="1" dirty="0" smtClean="0">
                <a:latin typeface="Raleway" panose="020B0604020202020204"/>
              </a:rPr>
              <a:t>Logistic Regression</a:t>
            </a:r>
            <a:br>
              <a:rPr lang="en-US" sz="1400" b="1" dirty="0" smtClean="0">
                <a:latin typeface="Raleway" panose="020B0604020202020204"/>
              </a:rPr>
            </a:br>
            <a:r>
              <a:rPr lang="en-US" sz="1400" dirty="0" smtClean="0">
                <a:latin typeface="Raleway" panose="020B0604020202020204"/>
              </a:rPr>
              <a:t>to predict CD from BPAD, age and sex</a:t>
            </a:r>
            <a:endParaRPr lang="en-US" sz="1400" dirty="0">
              <a:latin typeface="Raleway" panose="020B0604020202020204"/>
            </a:endParaRPr>
          </a:p>
        </p:txBody>
      </p:sp>
      <p:sp>
        <p:nvSpPr>
          <p:cNvPr id="3" name="Rechteck 2"/>
          <p:cNvSpPr/>
          <p:nvPr/>
        </p:nvSpPr>
        <p:spPr>
          <a:xfrm>
            <a:off x="3995205" y="2072058"/>
            <a:ext cx="2773516" cy="424732"/>
          </a:xfrm>
          <a:prstGeom prst="rect">
            <a:avLst/>
          </a:prstGeom>
        </p:spPr>
        <p:txBody>
          <a:bodyPr wrap="none">
            <a:spAutoFit/>
          </a:bodyPr>
          <a:lstStyle/>
          <a:p>
            <a:pPr lvl="0">
              <a:lnSpc>
                <a:spcPct val="90000"/>
              </a:lnSpc>
              <a:spcBef>
                <a:spcPts val="1000"/>
              </a:spcBef>
            </a:pPr>
            <a:r>
              <a:rPr lang="en-US" sz="2400" dirty="0">
                <a:solidFill>
                  <a:prstClr val="black"/>
                </a:solidFill>
              </a:rPr>
              <a:t>ADNI-MEM, ADNI-EF</a:t>
            </a:r>
          </a:p>
        </p:txBody>
      </p:sp>
      <p:sp>
        <p:nvSpPr>
          <p:cNvPr id="10" name="Rechteck 9"/>
          <p:cNvSpPr/>
          <p:nvPr/>
        </p:nvSpPr>
        <p:spPr>
          <a:xfrm>
            <a:off x="1038225" y="2871774"/>
            <a:ext cx="6096000" cy="757130"/>
          </a:xfrm>
          <a:prstGeom prst="rect">
            <a:avLst/>
          </a:prstGeom>
        </p:spPr>
        <p:txBody>
          <a:bodyPr>
            <a:spAutoFit/>
          </a:bodyPr>
          <a:lstStyle/>
          <a:p>
            <a:pPr lvl="0">
              <a:lnSpc>
                <a:spcPct val="90000"/>
              </a:lnSpc>
              <a:spcBef>
                <a:spcPts val="1000"/>
              </a:spcBef>
            </a:pPr>
            <a:r>
              <a:rPr lang="en-US" sz="2400" dirty="0" smtClean="0">
                <a:solidFill>
                  <a:prstClr val="black"/>
                </a:solidFill>
              </a:rPr>
              <a:t>- </a:t>
            </a:r>
            <a:r>
              <a:rPr lang="en-US" sz="2000" dirty="0" smtClean="0">
                <a:solidFill>
                  <a:prstClr val="black"/>
                </a:solidFill>
              </a:rPr>
              <a:t>CSF </a:t>
            </a:r>
            <a:r>
              <a:rPr lang="en-US" sz="2000" dirty="0">
                <a:solidFill>
                  <a:prstClr val="black"/>
                </a:solidFill>
              </a:rPr>
              <a:t>A</a:t>
            </a:r>
            <a:r>
              <a:rPr lang="el-GR" sz="2000" dirty="0">
                <a:solidFill>
                  <a:prstClr val="black"/>
                </a:solidFill>
              </a:rPr>
              <a:t>β</a:t>
            </a:r>
            <a:r>
              <a:rPr lang="de-DE" sz="2000" dirty="0">
                <a:solidFill>
                  <a:prstClr val="black"/>
                </a:solidFill>
              </a:rPr>
              <a:t>, PET amyloid (global AV45),</a:t>
            </a:r>
            <a:br>
              <a:rPr lang="de-DE" sz="2000" dirty="0">
                <a:solidFill>
                  <a:prstClr val="black"/>
                </a:solidFill>
              </a:rPr>
            </a:br>
            <a:r>
              <a:rPr lang="de-DE" sz="2400" dirty="0" smtClean="0">
                <a:solidFill>
                  <a:prstClr val="black"/>
                </a:solidFill>
              </a:rPr>
              <a:t>- </a:t>
            </a:r>
            <a:r>
              <a:rPr lang="en-US" sz="2000" dirty="0" smtClean="0">
                <a:solidFill>
                  <a:prstClr val="black"/>
                </a:solidFill>
              </a:rPr>
              <a:t>CSF </a:t>
            </a:r>
            <a:r>
              <a:rPr lang="en-US" sz="2000" dirty="0">
                <a:solidFill>
                  <a:prstClr val="black"/>
                </a:solidFill>
              </a:rPr>
              <a:t>Tau, CSF </a:t>
            </a:r>
            <a:r>
              <a:rPr lang="en-US" sz="2000" dirty="0" err="1">
                <a:solidFill>
                  <a:prstClr val="black"/>
                </a:solidFill>
              </a:rPr>
              <a:t>Ptau</a:t>
            </a:r>
            <a:r>
              <a:rPr lang="en-US" sz="2000" dirty="0">
                <a:solidFill>
                  <a:prstClr val="black"/>
                </a:solidFill>
              </a:rPr>
              <a:t>, PET tau (AV1451 meta-ROI)</a:t>
            </a:r>
          </a:p>
        </p:txBody>
      </p:sp>
    </p:spTree>
    <p:extLst>
      <p:ext uri="{BB962C8B-B14F-4D97-AF65-F5344CB8AC3E}">
        <p14:creationId xmlns:p14="http://schemas.microsoft.com/office/powerpoint/2010/main" val="366119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Horizontal)">
                                      <p:cBhvr>
                                        <p:cTn id="19" dur="500"/>
                                        <p:tgtEl>
                                          <p:spTgt spid="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3" grpId="0"/>
      <p:bldP spid="10" grpId="0"/>
    </p:bldLst>
  </p:timing>
</p:sld>
</file>

<file path=ppt/theme/theme1.xml><?xml version="1.0" encoding="utf-8"?>
<a:theme xmlns:a="http://schemas.openxmlformats.org/drawingml/2006/main" name="Office">
  <a:themeElements>
    <a:clrScheme name="Benutzerdefiniert 3">
      <a:dk1>
        <a:sysClr val="windowText" lastClr="000000"/>
      </a:dk1>
      <a:lt1>
        <a:sysClr val="window" lastClr="FFFFFF"/>
      </a:lt1>
      <a:dk2>
        <a:srgbClr val="44546A"/>
      </a:dk2>
      <a:lt2>
        <a:srgbClr val="E7E6E6"/>
      </a:lt2>
      <a:accent1>
        <a:srgbClr val="5B9BD5"/>
      </a:accent1>
      <a:accent2>
        <a:srgbClr val="FEE599"/>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2629</Words>
  <Application>Microsoft Office PowerPoint</Application>
  <PresentationFormat>Breitbild</PresentationFormat>
  <Paragraphs>348</Paragraphs>
  <Slides>21</Slides>
  <Notes>16</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21</vt:i4>
      </vt:variant>
    </vt:vector>
  </HeadingPairs>
  <TitlesOfParts>
    <vt:vector size="31" baseType="lpstr">
      <vt:lpstr>Arial</vt:lpstr>
      <vt:lpstr>Bahnschrift Light Condensed</vt:lpstr>
      <vt:lpstr>Britannic Bold</vt:lpstr>
      <vt:lpstr>Calibri</vt:lpstr>
      <vt:lpstr>Calibri Light</vt:lpstr>
      <vt:lpstr>Cambria Math</vt:lpstr>
      <vt:lpstr>Helvetica</vt:lpstr>
      <vt:lpstr>Raleway</vt:lpstr>
      <vt:lpstr>Wingdings</vt:lpstr>
      <vt:lpstr>Office</vt:lpstr>
      <vt:lpstr>PET vs MRI: Linking Brain Age in Different Modalities to Alzheimer’s Disease Development</vt:lpstr>
      <vt:lpstr>Recap: Presentation 12/17/2021</vt:lpstr>
      <vt:lpstr>Research aims</vt:lpstr>
      <vt:lpstr>Participants</vt:lpstr>
      <vt:lpstr>Five Models</vt:lpstr>
      <vt:lpstr>PowerPoint-Präsentation</vt:lpstr>
      <vt:lpstr>Bias Correction</vt:lpstr>
      <vt:lpstr>Precision in brain age prediction is comparable across FDG and MRI</vt:lpstr>
      <vt:lpstr>Association of BPAD with Cognitive Function, Neuropathology, and Cognitive Decline</vt:lpstr>
      <vt:lpstr>PowerPoint-Präsentation</vt:lpstr>
      <vt:lpstr>Higher MRI-BPAD is associated with worse cognitive performance in CN</vt:lpstr>
      <vt:lpstr>Higher BPAD (esp. FDG) is associated with lower CSF Aβ levels</vt:lpstr>
      <vt:lpstr>PowerPoint-Präsentation</vt:lpstr>
      <vt:lpstr>PowerPoint-Präsentation</vt:lpstr>
      <vt:lpstr>Higher BPAD (esp. MRI) is associated with worse cognitive performance in MCI</vt:lpstr>
      <vt:lpstr>Higher BPAD (esp. MRI) is associated with more neuropathology in MCI</vt:lpstr>
      <vt:lpstr>Across Models…</vt:lpstr>
      <vt:lpstr>Higher BPAD (esp. MRI) predicts conversion to Alzheimer’s disease in MCI</vt:lpstr>
      <vt:lpstr>Across Models…</vt:lpstr>
      <vt:lpstr>And the winner is…</vt:lpstr>
      <vt:lpstr>Title</vt:lpstr>
    </vt:vector>
  </TitlesOfParts>
  <Company>Universitätsklinikum Köln (AöR)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vs MRI: Linking Brain Age in Different Modalities to Alzheimer’s Disease Development Using Different Modalities</dc:title>
  <dc:creator>Elena Doering</dc:creator>
  <cp:lastModifiedBy>Elena Doering</cp:lastModifiedBy>
  <cp:revision>26</cp:revision>
  <dcterms:created xsi:type="dcterms:W3CDTF">2022-03-07T17:02:24Z</dcterms:created>
  <dcterms:modified xsi:type="dcterms:W3CDTF">2022-03-08T15:37:26Z</dcterms:modified>
</cp:coreProperties>
</file>